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 id="2147483720" r:id="rId2"/>
    <p:sldMasterId id="2147483732" r:id="rId3"/>
  </p:sldMasterIdLst>
  <p:notesMasterIdLst>
    <p:notesMasterId r:id="rId51"/>
  </p:notesMasterIdLst>
  <p:sldIdLst>
    <p:sldId id="256" r:id="rId4"/>
    <p:sldId id="257" r:id="rId5"/>
    <p:sldId id="259" r:id="rId6"/>
    <p:sldId id="260" r:id="rId7"/>
    <p:sldId id="261" r:id="rId8"/>
    <p:sldId id="262" r:id="rId9"/>
    <p:sldId id="263" r:id="rId10"/>
    <p:sldId id="264" r:id="rId11"/>
    <p:sldId id="265" r:id="rId12"/>
    <p:sldId id="266" r:id="rId13"/>
    <p:sldId id="258" r:id="rId14"/>
    <p:sldId id="267" r:id="rId15"/>
    <p:sldId id="268" r:id="rId16"/>
    <p:sldId id="269" r:id="rId17"/>
    <p:sldId id="270" r:id="rId18"/>
    <p:sldId id="271" r:id="rId19"/>
    <p:sldId id="272" r:id="rId20"/>
    <p:sldId id="273" r:id="rId21"/>
    <p:sldId id="274" r:id="rId22"/>
    <p:sldId id="275" r:id="rId23"/>
    <p:sldId id="276" r:id="rId24"/>
    <p:sldId id="277" r:id="rId25"/>
    <p:sldId id="278" r:id="rId26"/>
    <p:sldId id="280" r:id="rId27"/>
    <p:sldId id="281" r:id="rId28"/>
    <p:sldId id="282" r:id="rId29"/>
    <p:sldId id="283" r:id="rId30"/>
    <p:sldId id="284" r:id="rId31"/>
    <p:sldId id="285" r:id="rId32"/>
    <p:sldId id="287" r:id="rId33"/>
    <p:sldId id="292" r:id="rId34"/>
    <p:sldId id="288" r:id="rId35"/>
    <p:sldId id="291" r:id="rId36"/>
    <p:sldId id="293" r:id="rId37"/>
    <p:sldId id="294" r:id="rId38"/>
    <p:sldId id="297" r:id="rId39"/>
    <p:sldId id="298" r:id="rId40"/>
    <p:sldId id="299" r:id="rId41"/>
    <p:sldId id="303" r:id="rId42"/>
    <p:sldId id="305" r:id="rId43"/>
    <p:sldId id="300" r:id="rId44"/>
    <p:sldId id="301" r:id="rId45"/>
    <p:sldId id="302" r:id="rId46"/>
    <p:sldId id="306" r:id="rId47"/>
    <p:sldId id="307" r:id="rId48"/>
    <p:sldId id="309" r:id="rId49"/>
    <p:sldId id="311" r:id="rId5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760" autoAdjust="0"/>
    <p:restoredTop sz="94660"/>
  </p:normalViewPr>
  <p:slideViewPr>
    <p:cSldViewPr>
      <p:cViewPr varScale="1">
        <p:scale>
          <a:sx n="106" d="100"/>
          <a:sy n="106" d="100"/>
        </p:scale>
        <p:origin x="1758" y="9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39" Type="http://schemas.openxmlformats.org/officeDocument/2006/relationships/slide" Target="slides/slide36.xml"/><Relationship Id="rId21" Type="http://schemas.openxmlformats.org/officeDocument/2006/relationships/slide" Target="slides/slide18.xml"/><Relationship Id="rId34" Type="http://schemas.openxmlformats.org/officeDocument/2006/relationships/slide" Target="slides/slide31.xml"/><Relationship Id="rId42" Type="http://schemas.openxmlformats.org/officeDocument/2006/relationships/slide" Target="slides/slide39.xml"/><Relationship Id="rId47" Type="http://schemas.openxmlformats.org/officeDocument/2006/relationships/slide" Target="slides/slide44.xml"/><Relationship Id="rId50" Type="http://schemas.openxmlformats.org/officeDocument/2006/relationships/slide" Target="slides/slide47.xml"/><Relationship Id="rId55" Type="http://schemas.openxmlformats.org/officeDocument/2006/relationships/tableStyles" Target="tableStyles.xml"/><Relationship Id="rId7" Type="http://schemas.openxmlformats.org/officeDocument/2006/relationships/slide" Target="slides/slide4.xml"/><Relationship Id="rId2" Type="http://schemas.openxmlformats.org/officeDocument/2006/relationships/slideMaster" Target="slideMasters/slideMaster2.xml"/><Relationship Id="rId16" Type="http://schemas.openxmlformats.org/officeDocument/2006/relationships/slide" Target="slides/slide13.xml"/><Relationship Id="rId29" Type="http://schemas.openxmlformats.org/officeDocument/2006/relationships/slide" Target="slides/slide26.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slide" Target="slides/slide29.xml"/><Relationship Id="rId37" Type="http://schemas.openxmlformats.org/officeDocument/2006/relationships/slide" Target="slides/slide34.xml"/><Relationship Id="rId40" Type="http://schemas.openxmlformats.org/officeDocument/2006/relationships/slide" Target="slides/slide37.xml"/><Relationship Id="rId45" Type="http://schemas.openxmlformats.org/officeDocument/2006/relationships/slide" Target="slides/slide42.xml"/><Relationship Id="rId53" Type="http://schemas.openxmlformats.org/officeDocument/2006/relationships/viewProps" Target="viewProps.xml"/><Relationship Id="rId5" Type="http://schemas.openxmlformats.org/officeDocument/2006/relationships/slide" Target="slides/slide2.xml"/><Relationship Id="rId10" Type="http://schemas.openxmlformats.org/officeDocument/2006/relationships/slide" Target="slides/slide7.xml"/><Relationship Id="rId19" Type="http://schemas.openxmlformats.org/officeDocument/2006/relationships/slide" Target="slides/slide16.xml"/><Relationship Id="rId31" Type="http://schemas.openxmlformats.org/officeDocument/2006/relationships/slide" Target="slides/slide28.xml"/><Relationship Id="rId44" Type="http://schemas.openxmlformats.org/officeDocument/2006/relationships/slide" Target="slides/slide41.xml"/><Relationship Id="rId52" Type="http://schemas.openxmlformats.org/officeDocument/2006/relationships/presProps" Target="presProps.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slide" Target="slides/slide27.xml"/><Relationship Id="rId35" Type="http://schemas.openxmlformats.org/officeDocument/2006/relationships/slide" Target="slides/slide32.xml"/><Relationship Id="rId43" Type="http://schemas.openxmlformats.org/officeDocument/2006/relationships/slide" Target="slides/slide40.xml"/><Relationship Id="rId48" Type="http://schemas.openxmlformats.org/officeDocument/2006/relationships/slide" Target="slides/slide45.xml"/><Relationship Id="rId8" Type="http://schemas.openxmlformats.org/officeDocument/2006/relationships/slide" Target="slides/slide5.xml"/><Relationship Id="rId51" Type="http://schemas.openxmlformats.org/officeDocument/2006/relationships/notesMaster" Target="notesMasters/notesMaster1.xml"/><Relationship Id="rId3" Type="http://schemas.openxmlformats.org/officeDocument/2006/relationships/slideMaster" Target="slideMasters/slideMaster3.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slide" Target="slides/slide30.xml"/><Relationship Id="rId38" Type="http://schemas.openxmlformats.org/officeDocument/2006/relationships/slide" Target="slides/slide35.xml"/><Relationship Id="rId46" Type="http://schemas.openxmlformats.org/officeDocument/2006/relationships/slide" Target="slides/slide43.xml"/><Relationship Id="rId20" Type="http://schemas.openxmlformats.org/officeDocument/2006/relationships/slide" Target="slides/slide17.xml"/><Relationship Id="rId41" Type="http://schemas.openxmlformats.org/officeDocument/2006/relationships/slide" Target="slides/slide38.xml"/><Relationship Id="rId54"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3.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36" Type="http://schemas.openxmlformats.org/officeDocument/2006/relationships/slide" Target="slides/slide33.xml"/><Relationship Id="rId49" Type="http://schemas.openxmlformats.org/officeDocument/2006/relationships/slide" Target="slides/slide46.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51BA7A9-CAD5-4FDD-9DD8-03B2A156C459}" type="datetimeFigureOut">
              <a:rPr lang="en-US" smtClean="0"/>
              <a:t>8/13/2025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4040CBF-F376-4DFE-8837-B5DA2C145B33}" type="slidenum">
              <a:rPr lang="en-US" smtClean="0"/>
              <a:t>‹#›</a:t>
            </a:fld>
            <a:endParaRPr lang="en-US"/>
          </a:p>
        </p:txBody>
      </p:sp>
    </p:spTree>
    <p:extLst>
      <p:ext uri="{BB962C8B-B14F-4D97-AF65-F5344CB8AC3E}">
        <p14:creationId xmlns:p14="http://schemas.microsoft.com/office/powerpoint/2010/main" val="163730361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5134484E-351D-4C32-A1D6-5B0D424BC436}" type="slidenum">
              <a:rPr lang="en-US" smtClean="0">
                <a:solidFill>
                  <a:prstClr val="black"/>
                </a:solidFill>
              </a:rPr>
              <a:pPr/>
              <a:t>11</a:t>
            </a:fld>
            <a:endParaRPr lang="en-US">
              <a:solidFill>
                <a:prstClr val="black"/>
              </a:solidFill>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5134484E-351D-4C32-A1D6-5B0D424BC436}" type="slidenum">
              <a:rPr lang="en-US" smtClean="0"/>
              <a:pPr/>
              <a:t>12</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5134484E-351D-4C32-A1D6-5B0D424BC436}" type="slidenum">
              <a:rPr lang="en-US" smtClean="0"/>
              <a:pPr/>
              <a:t>13</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Example:  THECB</a:t>
            </a:r>
            <a:r>
              <a:rPr lang="en-US" baseline="0" dirty="0"/>
              <a:t> Common Calendar sets the earliest date a term can start</a:t>
            </a:r>
            <a:endParaRPr lang="en-US" dirty="0"/>
          </a:p>
        </p:txBody>
      </p:sp>
      <p:sp>
        <p:nvSpPr>
          <p:cNvPr id="4" name="Slide Number Placeholder 3"/>
          <p:cNvSpPr>
            <a:spLocks noGrp="1"/>
          </p:cNvSpPr>
          <p:nvPr>
            <p:ph type="sldNum" sz="quarter" idx="10"/>
          </p:nvPr>
        </p:nvSpPr>
        <p:spPr/>
        <p:txBody>
          <a:bodyPr/>
          <a:lstStyle/>
          <a:p>
            <a:fld id="{C4040CBF-F376-4DFE-8837-B5DA2C145B33}" type="slidenum">
              <a:rPr lang="en-US" smtClean="0"/>
              <a:t>15</a:t>
            </a:fld>
            <a:endParaRPr lang="en-US"/>
          </a:p>
        </p:txBody>
      </p:sp>
    </p:spTree>
    <p:extLst>
      <p:ext uri="{BB962C8B-B14F-4D97-AF65-F5344CB8AC3E}">
        <p14:creationId xmlns:p14="http://schemas.microsoft.com/office/powerpoint/2010/main" val="221185865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Lots</a:t>
            </a:r>
            <a:r>
              <a:rPr lang="en-US" baseline="0" dirty="0"/>
              <a:t> of flexibility between Late Registration and Census date</a:t>
            </a:r>
            <a:endParaRPr lang="en-US" dirty="0"/>
          </a:p>
        </p:txBody>
      </p:sp>
      <p:sp>
        <p:nvSpPr>
          <p:cNvPr id="4" name="Slide Number Placeholder 3"/>
          <p:cNvSpPr>
            <a:spLocks noGrp="1"/>
          </p:cNvSpPr>
          <p:nvPr>
            <p:ph type="sldNum" sz="quarter" idx="10"/>
          </p:nvPr>
        </p:nvSpPr>
        <p:spPr/>
        <p:txBody>
          <a:bodyPr/>
          <a:lstStyle/>
          <a:p>
            <a:fld id="{C4040CBF-F376-4DFE-8837-B5DA2C145B33}" type="slidenum">
              <a:rPr lang="en-US" smtClean="0"/>
              <a:t>21</a:t>
            </a:fld>
            <a:endParaRPr lang="en-US"/>
          </a:p>
        </p:txBody>
      </p:sp>
    </p:spTree>
    <p:extLst>
      <p:ext uri="{BB962C8B-B14F-4D97-AF65-F5344CB8AC3E}">
        <p14:creationId xmlns:p14="http://schemas.microsoft.com/office/powerpoint/2010/main" val="3742178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ound Diagonal Corner Rectangle 6"/>
          <p:cNvSpPr/>
          <p:nvPr/>
        </p:nvSpPr>
        <p:spPr>
          <a:xfrm>
            <a:off x="164592" y="146304"/>
            <a:ext cx="8814816" cy="2505456"/>
          </a:xfrm>
          <a:prstGeom prst="round2DiagRect">
            <a:avLst>
              <a:gd name="adj1" fmla="val 11807"/>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464234" y="381001"/>
            <a:ext cx="8229600" cy="2209800"/>
          </a:xfrm>
        </p:spPr>
        <p:txBody>
          <a:bodyPr lIns="45720" rIns="228600" anchor="b">
            <a:normAutofit/>
          </a:bodyPr>
          <a:lstStyle>
            <a:lvl1pPr marL="0" algn="r">
              <a:defRPr sz="4800"/>
            </a:lvl1pPr>
            <a:extLst/>
          </a:lstStyle>
          <a:p>
            <a:r>
              <a:rPr kumimoji="0" lang="en-US"/>
              <a:t>Click to edit Master title style</a:t>
            </a:r>
          </a:p>
        </p:txBody>
      </p:sp>
      <p:sp>
        <p:nvSpPr>
          <p:cNvPr id="9" name="Subtitle 8"/>
          <p:cNvSpPr>
            <a:spLocks noGrp="1"/>
          </p:cNvSpPr>
          <p:nvPr>
            <p:ph type="subTitle" idx="1"/>
          </p:nvPr>
        </p:nvSpPr>
        <p:spPr>
          <a:xfrm>
            <a:off x="2133600" y="2819400"/>
            <a:ext cx="6560234" cy="1752600"/>
          </a:xfrm>
        </p:spPr>
        <p:txBody>
          <a:bodyPr lIns="45720" rIns="246888"/>
          <a:lstStyle>
            <a:lvl1pPr marL="0" indent="0" algn="r">
              <a:spcBef>
                <a:spcPts val="0"/>
              </a:spcBef>
              <a:buNone/>
              <a:defRPr>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a:t>Click to edit Master subtitle style</a:t>
            </a:r>
          </a:p>
        </p:txBody>
      </p:sp>
      <p:sp>
        <p:nvSpPr>
          <p:cNvPr id="10" name="Date Placeholder 9"/>
          <p:cNvSpPr>
            <a:spLocks noGrp="1"/>
          </p:cNvSpPr>
          <p:nvPr>
            <p:ph type="dt" sz="half" idx="10"/>
          </p:nvPr>
        </p:nvSpPr>
        <p:spPr>
          <a:xfrm>
            <a:off x="5562600" y="6509004"/>
            <a:ext cx="3002280" cy="274320"/>
          </a:xfrm>
        </p:spPr>
        <p:txBody>
          <a:bodyPr vert="horz" rtlCol="0"/>
          <a:lstStyle/>
          <a:p>
            <a:fld id="{92FA9BF3-A48D-45DB-8328-F343445DF80C}" type="datetimeFigureOut">
              <a:rPr lang="en-US" smtClean="0"/>
              <a:t>8/13/2025</a:t>
            </a:fld>
            <a:endParaRPr lang="en-US"/>
          </a:p>
        </p:txBody>
      </p:sp>
      <p:sp>
        <p:nvSpPr>
          <p:cNvPr id="11" name="Slide Number Placeholder 10"/>
          <p:cNvSpPr>
            <a:spLocks noGrp="1"/>
          </p:cNvSpPr>
          <p:nvPr>
            <p:ph type="sldNum" sz="quarter" idx="11"/>
          </p:nvPr>
        </p:nvSpPr>
        <p:spPr>
          <a:xfrm>
            <a:off x="8638952" y="6509004"/>
            <a:ext cx="464288" cy="274320"/>
          </a:xfrm>
        </p:spPr>
        <p:txBody>
          <a:bodyPr vert="horz" rtlCol="0"/>
          <a:lstStyle>
            <a:lvl1pPr>
              <a:defRPr>
                <a:solidFill>
                  <a:schemeClr val="tx2">
                    <a:shade val="90000"/>
                  </a:schemeClr>
                </a:solidFill>
              </a:defRPr>
            </a:lvl1pPr>
            <a:extLst/>
          </a:lstStyle>
          <a:p>
            <a:fld id="{358EBD99-5241-4C8E-8731-00EC40681A98}" type="slidenum">
              <a:rPr lang="en-US" smtClean="0"/>
              <a:t>‹#›</a:t>
            </a:fld>
            <a:endParaRPr lang="en-US"/>
          </a:p>
        </p:txBody>
      </p:sp>
      <p:sp>
        <p:nvSpPr>
          <p:cNvPr id="12" name="Footer Placeholder 11"/>
          <p:cNvSpPr>
            <a:spLocks noGrp="1"/>
          </p:cNvSpPr>
          <p:nvPr>
            <p:ph type="ftr" sz="quarter" idx="12"/>
          </p:nvPr>
        </p:nvSpPr>
        <p:spPr>
          <a:xfrm>
            <a:off x="1600200" y="6509004"/>
            <a:ext cx="3907464" cy="274320"/>
          </a:xfrm>
        </p:spPr>
        <p:txBody>
          <a:bodyPr vert="horz" rtlCol="0"/>
          <a:lstStyle/>
          <a:p>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92FA9BF3-A48D-45DB-8328-F343445DF80C}" type="datetimeFigureOut">
              <a:rPr lang="en-US" smtClean="0"/>
              <a:t>8/13/2025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58EBD99-5241-4C8E-8731-00EC40681A98}"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lvl1pPr algn="l">
              <a:defRPr/>
            </a:lvl1pPr>
            <a:extLst/>
          </a:lstStyle>
          <a:p>
            <a:r>
              <a:rPr kumimoji="0"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92FA9BF3-A48D-45DB-8328-F343445DF80C}" type="datetimeFigureOut">
              <a:rPr lang="en-US" smtClean="0"/>
              <a:t>8/13/2025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58EBD99-5241-4C8E-8731-00EC40681A98}" type="slidenum">
              <a:rPr lang="en-US" smtClean="0"/>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6"/>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89127544-FB8F-4E06-B32F-28DDAA1A428C}" type="datetimeFigureOut">
              <a:rPr lang="en-US" smtClean="0">
                <a:solidFill>
                  <a:prstClr val="black">
                    <a:tint val="75000"/>
                  </a:prstClr>
                </a:solidFill>
              </a:rPr>
              <a:pPr/>
              <a:t>8/13/2025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91F762E9-2DA6-43CA-B61B-DEBF266E5671}"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3478483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9127544-FB8F-4E06-B32F-28DDAA1A428C}" type="datetimeFigureOut">
              <a:rPr lang="en-US" smtClean="0">
                <a:solidFill>
                  <a:prstClr val="black">
                    <a:tint val="75000"/>
                  </a:prstClr>
                </a:solidFill>
              </a:rPr>
              <a:pPr/>
              <a:t>8/13/2025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91F762E9-2DA6-43CA-B61B-DEBF266E5671}"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82635617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4"/>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9127544-FB8F-4E06-B32F-28DDAA1A428C}" type="datetimeFigureOut">
              <a:rPr lang="en-US" smtClean="0">
                <a:solidFill>
                  <a:prstClr val="black">
                    <a:tint val="75000"/>
                  </a:prstClr>
                </a:solidFill>
              </a:rPr>
              <a:pPr/>
              <a:t>8/13/2025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91F762E9-2DA6-43CA-B61B-DEBF266E5671}"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22487845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1"/>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1"/>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89127544-FB8F-4E06-B32F-28DDAA1A428C}" type="datetimeFigureOut">
              <a:rPr lang="en-US" smtClean="0">
                <a:solidFill>
                  <a:prstClr val="black">
                    <a:tint val="75000"/>
                  </a:prstClr>
                </a:solidFill>
              </a:rPr>
              <a:pPr/>
              <a:t>8/13/2025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91F762E9-2DA6-43CA-B61B-DEBF266E5671}"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68260477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1"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1"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6"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6"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89127544-FB8F-4E06-B32F-28DDAA1A428C}" type="datetimeFigureOut">
              <a:rPr lang="en-US" smtClean="0">
                <a:solidFill>
                  <a:prstClr val="black">
                    <a:tint val="75000"/>
                  </a:prstClr>
                </a:solidFill>
              </a:rPr>
              <a:pPr/>
              <a:t>8/13/2025</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91F762E9-2DA6-43CA-B61B-DEBF266E5671}"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88859701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89127544-FB8F-4E06-B32F-28DDAA1A428C}" type="datetimeFigureOut">
              <a:rPr lang="en-US" smtClean="0">
                <a:solidFill>
                  <a:prstClr val="black">
                    <a:tint val="75000"/>
                  </a:prstClr>
                </a:solidFill>
              </a:rPr>
              <a:pPr/>
              <a:t>8/13/2025</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91F762E9-2DA6-43CA-B61B-DEBF266E5671}"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87306905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9127544-FB8F-4E06-B32F-28DDAA1A428C}" type="datetimeFigureOut">
              <a:rPr lang="en-US" smtClean="0">
                <a:solidFill>
                  <a:prstClr val="black">
                    <a:tint val="75000"/>
                  </a:prstClr>
                </a:solidFill>
              </a:rPr>
              <a:pPr/>
              <a:t>8/13/2025</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91F762E9-2DA6-43CA-B61B-DEBF266E5671}"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732772186"/>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1"/>
            <a:ext cx="5111751"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1" y="1435101"/>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9127544-FB8F-4E06-B32F-28DDAA1A428C}" type="datetimeFigureOut">
              <a:rPr lang="en-US" smtClean="0">
                <a:solidFill>
                  <a:prstClr val="black">
                    <a:tint val="75000"/>
                  </a:prstClr>
                </a:solidFill>
              </a:rPr>
              <a:pPr/>
              <a:t>8/13/2025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91F762E9-2DA6-43CA-B61B-DEBF266E5671}"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50990342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7" name="Rectangle 6"/>
          <p:cNvSpPr/>
          <p:nvPr/>
        </p:nvSpPr>
        <p:spPr>
          <a:xfrm>
            <a:off x="588392" y="1424588"/>
            <a:ext cx="800100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92FA9BF3-A48D-45DB-8328-F343445DF80C}" type="datetimeFigureOut">
              <a:rPr lang="en-US" smtClean="0"/>
              <a:t>8/13/2025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58EBD99-5241-4C8E-8731-00EC40681A98}" type="slidenum">
              <a:rPr lang="en-US" smtClean="0"/>
              <a:t>‹#›</a:t>
            </a:fld>
            <a:endParaRPr 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1"/>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9"/>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9127544-FB8F-4E06-B32F-28DDAA1A428C}" type="datetimeFigureOut">
              <a:rPr lang="en-US" smtClean="0">
                <a:solidFill>
                  <a:prstClr val="black">
                    <a:tint val="75000"/>
                  </a:prstClr>
                </a:solidFill>
              </a:rPr>
              <a:pPr/>
              <a:t>8/13/2025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91F762E9-2DA6-43CA-B61B-DEBF266E5671}"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87182445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9127544-FB8F-4E06-B32F-28DDAA1A428C}" type="datetimeFigureOut">
              <a:rPr lang="en-US" smtClean="0">
                <a:solidFill>
                  <a:prstClr val="black">
                    <a:tint val="75000"/>
                  </a:prstClr>
                </a:solidFill>
              </a:rPr>
              <a:pPr/>
              <a:t>8/13/2025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91F762E9-2DA6-43CA-B61B-DEBF266E5671}"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941439804"/>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9"/>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9127544-FB8F-4E06-B32F-28DDAA1A428C}" type="datetimeFigureOut">
              <a:rPr lang="en-US" smtClean="0">
                <a:solidFill>
                  <a:prstClr val="black">
                    <a:tint val="75000"/>
                  </a:prstClr>
                </a:solidFill>
              </a:rPr>
              <a:pPr/>
              <a:t>8/13/2025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91F762E9-2DA6-43CA-B61B-DEBF266E5671}"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622410778"/>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ound Diagonal Corner Rectangle 6"/>
          <p:cNvSpPr/>
          <p:nvPr/>
        </p:nvSpPr>
        <p:spPr>
          <a:xfrm>
            <a:off x="164592" y="146304"/>
            <a:ext cx="8814816" cy="2505456"/>
          </a:xfrm>
          <a:prstGeom prst="round2DiagRect">
            <a:avLst>
              <a:gd name="adj1" fmla="val 11807"/>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
        <p:nvSpPr>
          <p:cNvPr id="8" name="Title 7"/>
          <p:cNvSpPr>
            <a:spLocks noGrp="1"/>
          </p:cNvSpPr>
          <p:nvPr>
            <p:ph type="ctrTitle"/>
          </p:nvPr>
        </p:nvSpPr>
        <p:spPr>
          <a:xfrm>
            <a:off x="464234" y="381001"/>
            <a:ext cx="8229600" cy="2209800"/>
          </a:xfrm>
        </p:spPr>
        <p:txBody>
          <a:bodyPr lIns="45720" rIns="228600" anchor="b">
            <a:normAutofit/>
          </a:bodyPr>
          <a:lstStyle>
            <a:lvl1pPr marL="0" algn="r">
              <a:defRPr sz="4800"/>
            </a:lvl1pPr>
            <a:extLst/>
          </a:lstStyle>
          <a:p>
            <a:r>
              <a:rPr kumimoji="0" lang="en-US"/>
              <a:t>Click to edit Master title style</a:t>
            </a:r>
          </a:p>
        </p:txBody>
      </p:sp>
      <p:sp>
        <p:nvSpPr>
          <p:cNvPr id="9" name="Subtitle 8"/>
          <p:cNvSpPr>
            <a:spLocks noGrp="1"/>
          </p:cNvSpPr>
          <p:nvPr>
            <p:ph type="subTitle" idx="1"/>
          </p:nvPr>
        </p:nvSpPr>
        <p:spPr>
          <a:xfrm>
            <a:off x="2133600" y="2819400"/>
            <a:ext cx="6560234" cy="1752600"/>
          </a:xfrm>
        </p:spPr>
        <p:txBody>
          <a:bodyPr lIns="45720" rIns="246888"/>
          <a:lstStyle>
            <a:lvl1pPr marL="0" indent="0" algn="r">
              <a:spcBef>
                <a:spcPts val="0"/>
              </a:spcBef>
              <a:buNone/>
              <a:defRPr>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a:t>Click to edit Master subtitle style</a:t>
            </a:r>
          </a:p>
        </p:txBody>
      </p:sp>
      <p:sp>
        <p:nvSpPr>
          <p:cNvPr id="10" name="Date Placeholder 9"/>
          <p:cNvSpPr>
            <a:spLocks noGrp="1"/>
          </p:cNvSpPr>
          <p:nvPr>
            <p:ph type="dt" sz="half" idx="10"/>
          </p:nvPr>
        </p:nvSpPr>
        <p:spPr>
          <a:xfrm>
            <a:off x="5562600" y="6509004"/>
            <a:ext cx="3002280" cy="274320"/>
          </a:xfrm>
        </p:spPr>
        <p:txBody>
          <a:bodyPr vert="horz" rtlCol="0"/>
          <a:lstStyle/>
          <a:p>
            <a:fld id="{92FA9BF3-A48D-45DB-8328-F343445DF80C}" type="datetimeFigureOut">
              <a:rPr lang="en-US" smtClean="0">
                <a:solidFill>
                  <a:srgbClr val="2F5897">
                    <a:tint val="60000"/>
                    <a:satMod val="155000"/>
                  </a:srgbClr>
                </a:solidFill>
              </a:rPr>
              <a:pPr/>
              <a:t>8/13/2025</a:t>
            </a:fld>
            <a:endParaRPr lang="en-US">
              <a:solidFill>
                <a:srgbClr val="2F5897">
                  <a:tint val="60000"/>
                  <a:satMod val="155000"/>
                </a:srgbClr>
              </a:solidFill>
            </a:endParaRPr>
          </a:p>
        </p:txBody>
      </p:sp>
      <p:sp>
        <p:nvSpPr>
          <p:cNvPr id="11" name="Slide Number Placeholder 10"/>
          <p:cNvSpPr>
            <a:spLocks noGrp="1"/>
          </p:cNvSpPr>
          <p:nvPr>
            <p:ph type="sldNum" sz="quarter" idx="11"/>
          </p:nvPr>
        </p:nvSpPr>
        <p:spPr>
          <a:xfrm>
            <a:off x="8638952" y="6509004"/>
            <a:ext cx="464288" cy="274320"/>
          </a:xfrm>
        </p:spPr>
        <p:txBody>
          <a:bodyPr vert="horz" rtlCol="0"/>
          <a:lstStyle>
            <a:lvl1pPr>
              <a:defRPr>
                <a:solidFill>
                  <a:schemeClr val="tx2">
                    <a:shade val="90000"/>
                  </a:schemeClr>
                </a:solidFill>
              </a:defRPr>
            </a:lvl1pPr>
            <a:extLst/>
          </a:lstStyle>
          <a:p>
            <a:fld id="{358EBD99-5241-4C8E-8731-00EC40681A98}" type="slidenum">
              <a:rPr lang="en-US" smtClean="0">
                <a:solidFill>
                  <a:srgbClr val="E4E9EF">
                    <a:shade val="90000"/>
                  </a:srgbClr>
                </a:solidFill>
              </a:rPr>
              <a:pPr/>
              <a:t>‹#›</a:t>
            </a:fld>
            <a:endParaRPr lang="en-US">
              <a:solidFill>
                <a:srgbClr val="E4E9EF">
                  <a:shade val="90000"/>
                </a:srgbClr>
              </a:solidFill>
            </a:endParaRPr>
          </a:p>
        </p:txBody>
      </p:sp>
      <p:sp>
        <p:nvSpPr>
          <p:cNvPr id="12" name="Footer Placeholder 11"/>
          <p:cNvSpPr>
            <a:spLocks noGrp="1"/>
          </p:cNvSpPr>
          <p:nvPr>
            <p:ph type="ftr" sz="quarter" idx="12"/>
          </p:nvPr>
        </p:nvSpPr>
        <p:spPr>
          <a:xfrm>
            <a:off x="1600200" y="6509004"/>
            <a:ext cx="3907464" cy="274320"/>
          </a:xfrm>
        </p:spPr>
        <p:txBody>
          <a:bodyPr vert="horz" rtlCol="0"/>
          <a:lstStyle/>
          <a:p>
            <a:endParaRPr lang="en-US">
              <a:solidFill>
                <a:srgbClr val="2F5897">
                  <a:tint val="60000"/>
                  <a:satMod val="155000"/>
                </a:srgbClr>
              </a:solidFill>
            </a:endParaRPr>
          </a:p>
        </p:txBody>
      </p:sp>
    </p:spTree>
    <p:extLst>
      <p:ext uri="{BB962C8B-B14F-4D97-AF65-F5344CB8AC3E}">
        <p14:creationId xmlns:p14="http://schemas.microsoft.com/office/powerpoint/2010/main" val="3332123268"/>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7" name="Rectangle 6"/>
          <p:cNvSpPr/>
          <p:nvPr/>
        </p:nvSpPr>
        <p:spPr>
          <a:xfrm>
            <a:off x="588392" y="1424588"/>
            <a:ext cx="800100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92FA9BF3-A48D-45DB-8328-F343445DF80C}" type="datetimeFigureOut">
              <a:rPr lang="en-US" smtClean="0">
                <a:solidFill>
                  <a:srgbClr val="2F5897">
                    <a:tint val="60000"/>
                    <a:satMod val="155000"/>
                  </a:srgbClr>
                </a:solidFill>
              </a:rPr>
              <a:pPr/>
              <a:t>8/13/2025</a:t>
            </a:fld>
            <a:endParaRPr lang="en-US">
              <a:solidFill>
                <a:srgbClr val="2F5897">
                  <a:tint val="60000"/>
                  <a:satMod val="155000"/>
                </a:srgbClr>
              </a:solidFill>
            </a:endParaRPr>
          </a:p>
        </p:txBody>
      </p:sp>
      <p:sp>
        <p:nvSpPr>
          <p:cNvPr id="5" name="Footer Placeholder 4"/>
          <p:cNvSpPr>
            <a:spLocks noGrp="1"/>
          </p:cNvSpPr>
          <p:nvPr>
            <p:ph type="ftr" sz="quarter" idx="11"/>
          </p:nvPr>
        </p:nvSpPr>
        <p:spPr/>
        <p:txBody>
          <a:bodyPr/>
          <a:lstStyle/>
          <a:p>
            <a:endParaRPr lang="en-US">
              <a:solidFill>
                <a:srgbClr val="2F5897">
                  <a:tint val="60000"/>
                  <a:satMod val="155000"/>
                </a:srgbClr>
              </a:solidFill>
            </a:endParaRPr>
          </a:p>
        </p:txBody>
      </p:sp>
      <p:sp>
        <p:nvSpPr>
          <p:cNvPr id="6" name="Slide Number Placeholder 5"/>
          <p:cNvSpPr>
            <a:spLocks noGrp="1"/>
          </p:cNvSpPr>
          <p:nvPr>
            <p:ph type="sldNum" sz="quarter" idx="12"/>
          </p:nvPr>
        </p:nvSpPr>
        <p:spPr/>
        <p:txBody>
          <a:bodyPr/>
          <a:lstStyle/>
          <a:p>
            <a:fld id="{358EBD99-5241-4C8E-8731-00EC40681A98}" type="slidenum">
              <a:rPr lang="en-US" smtClean="0">
                <a:solidFill>
                  <a:srgbClr val="E4E9EF">
                    <a:shade val="90000"/>
                  </a:srgbClr>
                </a:solidFill>
              </a:rPr>
              <a:pPr/>
              <a:t>‹#›</a:t>
            </a:fld>
            <a:endParaRPr lang="en-US">
              <a:solidFill>
                <a:srgbClr val="E4E9EF">
                  <a:shade val="90000"/>
                </a:srgbClr>
              </a:solidFill>
            </a:endParaRPr>
          </a:p>
        </p:txBody>
      </p:sp>
    </p:spTree>
    <p:extLst>
      <p:ext uri="{BB962C8B-B14F-4D97-AF65-F5344CB8AC3E}">
        <p14:creationId xmlns:p14="http://schemas.microsoft.com/office/powerpoint/2010/main" val="1708739255"/>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7" name="Rectangle 6"/>
          <p:cNvSpPr/>
          <p:nvPr/>
        </p:nvSpPr>
        <p:spPr>
          <a:xfrm>
            <a:off x="1000128" y="3267456"/>
            <a:ext cx="74066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
        <p:nvSpPr>
          <p:cNvPr id="2" name="Title 1"/>
          <p:cNvSpPr>
            <a:spLocks noGrp="1"/>
          </p:cNvSpPr>
          <p:nvPr>
            <p:ph type="title"/>
          </p:nvPr>
        </p:nvSpPr>
        <p:spPr>
          <a:xfrm>
            <a:off x="722376" y="498230"/>
            <a:ext cx="7772400" cy="2731008"/>
          </a:xfrm>
        </p:spPr>
        <p:txBody>
          <a:bodyPr rIns="100584"/>
          <a:lstStyle>
            <a:lvl1pPr algn="r">
              <a:buNone/>
              <a:defRPr sz="4000" b="1" cap="none">
                <a:solidFill>
                  <a:schemeClr val="accent1">
                    <a:tint val="95000"/>
                    <a:satMod val="200000"/>
                  </a:schemeClr>
                </a:solidFill>
              </a:defRPr>
            </a:lvl1pPr>
            <a:extLst/>
          </a:lstStyle>
          <a:p>
            <a:r>
              <a:rPr kumimoji="0" lang="en-US"/>
              <a:t>Click to edit Master title style</a:t>
            </a:r>
          </a:p>
        </p:txBody>
      </p:sp>
      <p:sp>
        <p:nvSpPr>
          <p:cNvPr id="3" name="Text Placeholder 2"/>
          <p:cNvSpPr>
            <a:spLocks noGrp="1"/>
          </p:cNvSpPr>
          <p:nvPr>
            <p:ph type="body" idx="1"/>
          </p:nvPr>
        </p:nvSpPr>
        <p:spPr>
          <a:xfrm>
            <a:off x="722313" y="3287713"/>
            <a:ext cx="7772400" cy="1509712"/>
          </a:xfrm>
        </p:spPr>
        <p:txBody>
          <a:bodyPr rIns="128016" anchor="t"/>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a:t>Click to edit Master text styles</a:t>
            </a:r>
          </a:p>
        </p:txBody>
      </p:sp>
      <p:sp>
        <p:nvSpPr>
          <p:cNvPr id="8" name="Date Placeholder 7"/>
          <p:cNvSpPr>
            <a:spLocks noGrp="1"/>
          </p:cNvSpPr>
          <p:nvPr>
            <p:ph type="dt" sz="half" idx="10"/>
          </p:nvPr>
        </p:nvSpPr>
        <p:spPr>
          <a:xfrm>
            <a:off x="5562600" y="6513670"/>
            <a:ext cx="3002280" cy="274320"/>
          </a:xfrm>
        </p:spPr>
        <p:txBody>
          <a:bodyPr vert="horz" rtlCol="0"/>
          <a:lstStyle/>
          <a:p>
            <a:fld id="{92FA9BF3-A48D-45DB-8328-F343445DF80C}" type="datetimeFigureOut">
              <a:rPr lang="en-US" smtClean="0">
                <a:solidFill>
                  <a:srgbClr val="2F5897">
                    <a:tint val="60000"/>
                    <a:satMod val="155000"/>
                  </a:srgbClr>
                </a:solidFill>
              </a:rPr>
              <a:pPr/>
              <a:t>8/13/2025</a:t>
            </a:fld>
            <a:endParaRPr lang="en-US">
              <a:solidFill>
                <a:srgbClr val="2F5897">
                  <a:tint val="60000"/>
                  <a:satMod val="155000"/>
                </a:srgbClr>
              </a:solidFill>
            </a:endParaRPr>
          </a:p>
        </p:txBody>
      </p:sp>
      <p:sp>
        <p:nvSpPr>
          <p:cNvPr id="9" name="Slide Number Placeholder 8"/>
          <p:cNvSpPr>
            <a:spLocks noGrp="1"/>
          </p:cNvSpPr>
          <p:nvPr>
            <p:ph type="sldNum" sz="quarter" idx="11"/>
          </p:nvPr>
        </p:nvSpPr>
        <p:spPr>
          <a:xfrm>
            <a:off x="8638952" y="6513670"/>
            <a:ext cx="464288" cy="274320"/>
          </a:xfrm>
        </p:spPr>
        <p:txBody>
          <a:bodyPr vert="horz" rtlCol="0"/>
          <a:lstStyle>
            <a:lvl1pPr>
              <a:defRPr>
                <a:solidFill>
                  <a:schemeClr val="tx2">
                    <a:shade val="90000"/>
                  </a:schemeClr>
                </a:solidFill>
              </a:defRPr>
            </a:lvl1pPr>
            <a:extLst/>
          </a:lstStyle>
          <a:p>
            <a:fld id="{358EBD99-5241-4C8E-8731-00EC40681A98}" type="slidenum">
              <a:rPr lang="en-US" smtClean="0">
                <a:solidFill>
                  <a:srgbClr val="E4E9EF">
                    <a:shade val="90000"/>
                  </a:srgbClr>
                </a:solidFill>
              </a:rPr>
              <a:pPr/>
              <a:t>‹#›</a:t>
            </a:fld>
            <a:endParaRPr lang="en-US">
              <a:solidFill>
                <a:srgbClr val="E4E9EF">
                  <a:shade val="90000"/>
                </a:srgbClr>
              </a:solidFill>
            </a:endParaRPr>
          </a:p>
        </p:txBody>
      </p:sp>
      <p:sp>
        <p:nvSpPr>
          <p:cNvPr id="10" name="Footer Placeholder 9"/>
          <p:cNvSpPr>
            <a:spLocks noGrp="1"/>
          </p:cNvSpPr>
          <p:nvPr>
            <p:ph type="ftr" sz="quarter" idx="12"/>
          </p:nvPr>
        </p:nvSpPr>
        <p:spPr>
          <a:xfrm>
            <a:off x="1600200" y="6513670"/>
            <a:ext cx="3907464" cy="274320"/>
          </a:xfrm>
        </p:spPr>
        <p:txBody>
          <a:bodyPr vert="horz" rtlCol="0"/>
          <a:lstStyle/>
          <a:p>
            <a:endParaRPr lang="en-US">
              <a:solidFill>
                <a:srgbClr val="2F5897">
                  <a:tint val="60000"/>
                  <a:satMod val="155000"/>
                </a:srgbClr>
              </a:solidFill>
            </a:endParaRPr>
          </a:p>
        </p:txBody>
      </p:sp>
    </p:spTree>
    <p:extLst>
      <p:ext uri="{BB962C8B-B14F-4D97-AF65-F5344CB8AC3E}">
        <p14:creationId xmlns:p14="http://schemas.microsoft.com/office/powerpoint/2010/main" val="2308435037"/>
      </p:ext>
    </p:extLst>
  </p:cSld>
  <p:clrMapOvr>
    <a:overrideClrMapping bg1="dk1" tx1="lt1" bg2="dk2" tx2="lt2" accent1="accent1" accent2="accent2" accent3="accent3" accent4="accent4" accent5="accent5" accent6="accent6" hlink="hlink" folHlink="folHlink"/>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457200" y="1645920"/>
            <a:ext cx="4038600" cy="452628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648200" y="1645920"/>
            <a:ext cx="4038600" cy="452628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92FA9BF3-A48D-45DB-8328-F343445DF80C}" type="datetimeFigureOut">
              <a:rPr lang="en-US" smtClean="0">
                <a:solidFill>
                  <a:srgbClr val="2F5897">
                    <a:tint val="60000"/>
                    <a:satMod val="155000"/>
                  </a:srgbClr>
                </a:solidFill>
              </a:rPr>
              <a:pPr/>
              <a:t>8/13/2025</a:t>
            </a:fld>
            <a:endParaRPr lang="en-US">
              <a:solidFill>
                <a:srgbClr val="2F5897">
                  <a:tint val="60000"/>
                  <a:satMod val="155000"/>
                </a:srgbClr>
              </a:solidFill>
            </a:endParaRPr>
          </a:p>
        </p:txBody>
      </p:sp>
      <p:sp>
        <p:nvSpPr>
          <p:cNvPr id="6" name="Footer Placeholder 5"/>
          <p:cNvSpPr>
            <a:spLocks noGrp="1"/>
          </p:cNvSpPr>
          <p:nvPr>
            <p:ph type="ftr" sz="quarter" idx="11"/>
          </p:nvPr>
        </p:nvSpPr>
        <p:spPr/>
        <p:txBody>
          <a:bodyPr/>
          <a:lstStyle/>
          <a:p>
            <a:endParaRPr lang="en-US">
              <a:solidFill>
                <a:srgbClr val="2F5897">
                  <a:tint val="60000"/>
                  <a:satMod val="155000"/>
                </a:srgbClr>
              </a:solidFill>
            </a:endParaRPr>
          </a:p>
        </p:txBody>
      </p:sp>
      <p:sp>
        <p:nvSpPr>
          <p:cNvPr id="7" name="Slide Number Placeholder 6"/>
          <p:cNvSpPr>
            <a:spLocks noGrp="1"/>
          </p:cNvSpPr>
          <p:nvPr>
            <p:ph type="sldNum" sz="quarter" idx="12"/>
          </p:nvPr>
        </p:nvSpPr>
        <p:spPr>
          <a:xfrm>
            <a:off x="8641080" y="6514568"/>
            <a:ext cx="464288" cy="274320"/>
          </a:xfrm>
        </p:spPr>
        <p:txBody>
          <a:bodyPr/>
          <a:lstStyle/>
          <a:p>
            <a:fld id="{358EBD99-5241-4C8E-8731-00EC40681A98}" type="slidenum">
              <a:rPr lang="en-US" smtClean="0">
                <a:solidFill>
                  <a:srgbClr val="E4E9EF">
                    <a:shade val="90000"/>
                  </a:srgbClr>
                </a:solidFill>
              </a:rPr>
              <a:pPr/>
              <a:t>‹#›</a:t>
            </a:fld>
            <a:endParaRPr lang="en-US">
              <a:solidFill>
                <a:srgbClr val="E4E9EF">
                  <a:shade val="90000"/>
                </a:srgbClr>
              </a:solidFill>
            </a:endParaRPr>
          </a:p>
        </p:txBody>
      </p:sp>
      <p:sp>
        <p:nvSpPr>
          <p:cNvPr id="10" name="Rectangle 9"/>
          <p:cNvSpPr/>
          <p:nvPr/>
        </p:nvSpPr>
        <p:spPr>
          <a:xfrm>
            <a:off x="588392" y="1424588"/>
            <a:ext cx="800100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Tree>
    <p:extLst>
      <p:ext uri="{BB962C8B-B14F-4D97-AF65-F5344CB8AC3E}">
        <p14:creationId xmlns:p14="http://schemas.microsoft.com/office/powerpoint/2010/main" val="1022870628"/>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Rectangle 9"/>
          <p:cNvSpPr/>
          <p:nvPr/>
        </p:nvSpPr>
        <p:spPr>
          <a:xfrm>
            <a:off x="616744" y="2165216"/>
            <a:ext cx="37490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b"/>
          <a:lstStyle/>
          <a:p>
            <a:pPr algn="ctr"/>
            <a:endParaRPr lang="en-US">
              <a:solidFill>
                <a:prstClr val="white"/>
              </a:solidFill>
            </a:endParaRPr>
          </a:p>
        </p:txBody>
      </p:sp>
      <p:sp>
        <p:nvSpPr>
          <p:cNvPr id="11" name="Rectangle 10"/>
          <p:cNvSpPr/>
          <p:nvPr/>
        </p:nvSpPr>
        <p:spPr>
          <a:xfrm>
            <a:off x="4800600" y="2165216"/>
            <a:ext cx="37490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b"/>
          <a:lstStyle/>
          <a:p>
            <a:pPr algn="ctr"/>
            <a:endParaRPr lang="en-US">
              <a:solidFill>
                <a:prstClr val="white"/>
              </a:solidFill>
            </a:endParaRPr>
          </a:p>
        </p:txBody>
      </p:sp>
      <p:sp>
        <p:nvSpPr>
          <p:cNvPr id="2" name="Title 1"/>
          <p:cNvSpPr>
            <a:spLocks noGrp="1"/>
          </p:cNvSpPr>
          <p:nvPr>
            <p:ph type="title"/>
          </p:nvPr>
        </p:nvSpPr>
        <p:spPr>
          <a:xfrm>
            <a:off x="457200" y="251948"/>
            <a:ext cx="8229600" cy="1143000"/>
          </a:xfrm>
        </p:spPr>
        <p:txBody>
          <a:bodyPr anchor="b"/>
          <a:lstStyle>
            <a:lvl1pPr>
              <a:defRPr/>
            </a:lvl1pPr>
            <a:extLst/>
          </a:lstStyle>
          <a:p>
            <a:r>
              <a:rPr kumimoji="0" lang="en-US"/>
              <a:t>Click to edit Master title style</a:t>
            </a:r>
          </a:p>
        </p:txBody>
      </p:sp>
      <p:sp>
        <p:nvSpPr>
          <p:cNvPr id="3" name="Text Placeholder 2"/>
          <p:cNvSpPr>
            <a:spLocks noGrp="1"/>
          </p:cNvSpPr>
          <p:nvPr>
            <p:ph type="body" idx="1"/>
          </p:nvPr>
        </p:nvSpPr>
        <p:spPr>
          <a:xfrm>
            <a:off x="457200" y="1535113"/>
            <a:ext cx="4040188" cy="639762"/>
          </a:xfrm>
        </p:spPr>
        <p:txBody>
          <a:bodyPr anchor="b">
            <a:noAutofit/>
          </a:bodyPr>
          <a:lstStyle>
            <a:lvl1pPr marL="91440" indent="0" algn="l">
              <a:spcBef>
                <a:spcPts val="0"/>
              </a:spcBef>
              <a:buNone/>
              <a:defRPr sz="2200" b="0" cap="all" baseline="0"/>
            </a:lvl1pPr>
            <a:lvl2pPr>
              <a:buNone/>
              <a:defRPr sz="2000" b="1"/>
            </a:lvl2pPr>
            <a:lvl3pPr>
              <a:buNone/>
              <a:defRPr sz="1800" b="1"/>
            </a:lvl3pPr>
            <a:lvl4pPr>
              <a:buNone/>
              <a:defRPr sz="1600" b="1"/>
            </a:lvl4pPr>
            <a:lvl5pPr>
              <a:buNone/>
              <a:defRPr sz="1600" b="1"/>
            </a:lvl5pPr>
            <a:extLst/>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645025" y="1535113"/>
            <a:ext cx="4041775" cy="639762"/>
          </a:xfrm>
        </p:spPr>
        <p:txBody>
          <a:bodyPr anchor="b">
            <a:noAutofit/>
          </a:bodyPr>
          <a:lstStyle>
            <a:lvl1pPr marL="91440" indent="0" algn="l">
              <a:spcBef>
                <a:spcPts val="0"/>
              </a:spcBef>
              <a:buNone/>
              <a:defRPr sz="2200" b="0" cap="all" baseline="0"/>
            </a:lvl1pPr>
            <a:lvl2pPr>
              <a:buNone/>
              <a:defRPr sz="2000" b="1"/>
            </a:lvl2pPr>
            <a:lvl3pPr>
              <a:buNone/>
              <a:defRPr sz="1800" b="1"/>
            </a:lvl3pPr>
            <a:lvl4pPr>
              <a:buNone/>
              <a:defRPr sz="1600" b="1"/>
            </a:lvl4pPr>
            <a:lvl5pPr>
              <a:buNone/>
              <a:defRPr sz="1600" b="1"/>
            </a:lvl5pPr>
            <a:extLst/>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57200" y="2362200"/>
            <a:ext cx="4040188" cy="3941763"/>
          </a:xfrm>
        </p:spPr>
        <p:txBody>
          <a:bodyPr lIns="91440"/>
          <a:lstStyle>
            <a:lvl1pPr>
              <a:defRPr sz="2200"/>
            </a:lvl1pPr>
            <a:lvl2pPr>
              <a:defRPr sz="2000"/>
            </a:lvl2pPr>
            <a:lvl3pPr>
              <a:defRPr sz="1800"/>
            </a:lvl3pPr>
            <a:lvl4pPr>
              <a:defRPr sz="1600"/>
            </a:lvl4pPr>
            <a:lvl5pPr>
              <a:defRPr sz="16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645025" y="2362200"/>
            <a:ext cx="4041775" cy="3941763"/>
          </a:xfrm>
        </p:spPr>
        <p:txBody>
          <a:bodyPr/>
          <a:lstStyle>
            <a:lvl1pPr>
              <a:defRPr sz="2200"/>
            </a:lvl1pPr>
            <a:lvl2pPr>
              <a:defRPr sz="2000"/>
            </a:lvl2pPr>
            <a:lvl3pPr>
              <a:defRPr sz="1800"/>
            </a:lvl3pPr>
            <a:lvl4pPr>
              <a:defRPr sz="1600"/>
            </a:lvl4pPr>
            <a:lvl5pPr>
              <a:defRPr sz="16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92FA9BF3-A48D-45DB-8328-F343445DF80C}" type="datetimeFigureOut">
              <a:rPr lang="en-US" smtClean="0">
                <a:solidFill>
                  <a:srgbClr val="2F5897">
                    <a:tint val="60000"/>
                    <a:satMod val="155000"/>
                  </a:srgbClr>
                </a:solidFill>
              </a:rPr>
              <a:pPr/>
              <a:t>8/13/2025</a:t>
            </a:fld>
            <a:endParaRPr lang="en-US">
              <a:solidFill>
                <a:srgbClr val="2F5897">
                  <a:tint val="60000"/>
                  <a:satMod val="155000"/>
                </a:srgbClr>
              </a:solidFill>
            </a:endParaRPr>
          </a:p>
        </p:txBody>
      </p:sp>
      <p:sp>
        <p:nvSpPr>
          <p:cNvPr id="8" name="Footer Placeholder 7"/>
          <p:cNvSpPr>
            <a:spLocks noGrp="1"/>
          </p:cNvSpPr>
          <p:nvPr>
            <p:ph type="ftr" sz="quarter" idx="11"/>
          </p:nvPr>
        </p:nvSpPr>
        <p:spPr/>
        <p:txBody>
          <a:bodyPr/>
          <a:lstStyle/>
          <a:p>
            <a:endParaRPr lang="en-US">
              <a:solidFill>
                <a:srgbClr val="2F5897">
                  <a:tint val="60000"/>
                  <a:satMod val="155000"/>
                </a:srgbClr>
              </a:solidFill>
            </a:endParaRPr>
          </a:p>
        </p:txBody>
      </p:sp>
      <p:sp>
        <p:nvSpPr>
          <p:cNvPr id="9" name="Slide Number Placeholder 8"/>
          <p:cNvSpPr>
            <a:spLocks noGrp="1"/>
          </p:cNvSpPr>
          <p:nvPr>
            <p:ph type="sldNum" sz="quarter" idx="12"/>
          </p:nvPr>
        </p:nvSpPr>
        <p:spPr>
          <a:xfrm>
            <a:off x="8641080" y="6514568"/>
            <a:ext cx="464288" cy="274320"/>
          </a:xfrm>
        </p:spPr>
        <p:txBody>
          <a:bodyPr/>
          <a:lstStyle/>
          <a:p>
            <a:fld id="{358EBD99-5241-4C8E-8731-00EC40681A98}" type="slidenum">
              <a:rPr lang="en-US" smtClean="0">
                <a:solidFill>
                  <a:srgbClr val="E4E9EF">
                    <a:shade val="90000"/>
                  </a:srgbClr>
                </a:solidFill>
              </a:rPr>
              <a:pPr/>
              <a:t>‹#›</a:t>
            </a:fld>
            <a:endParaRPr lang="en-US">
              <a:solidFill>
                <a:srgbClr val="E4E9EF">
                  <a:shade val="90000"/>
                </a:srgbClr>
              </a:solidFill>
            </a:endParaRPr>
          </a:p>
        </p:txBody>
      </p:sp>
    </p:spTree>
    <p:extLst>
      <p:ext uri="{BB962C8B-B14F-4D97-AF65-F5344CB8AC3E}">
        <p14:creationId xmlns:p14="http://schemas.microsoft.com/office/powerpoint/2010/main" val="2053014001"/>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53218"/>
            <a:ext cx="8229600" cy="1143000"/>
          </a:xfrm>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92FA9BF3-A48D-45DB-8328-F343445DF80C}" type="datetimeFigureOut">
              <a:rPr lang="en-US" smtClean="0">
                <a:solidFill>
                  <a:srgbClr val="2F5897">
                    <a:tint val="60000"/>
                    <a:satMod val="155000"/>
                  </a:srgbClr>
                </a:solidFill>
              </a:rPr>
              <a:pPr/>
              <a:t>8/13/2025</a:t>
            </a:fld>
            <a:endParaRPr lang="en-US">
              <a:solidFill>
                <a:srgbClr val="2F5897">
                  <a:tint val="60000"/>
                  <a:satMod val="155000"/>
                </a:srgbClr>
              </a:solidFill>
            </a:endParaRPr>
          </a:p>
        </p:txBody>
      </p:sp>
      <p:sp>
        <p:nvSpPr>
          <p:cNvPr id="4" name="Footer Placeholder 3"/>
          <p:cNvSpPr>
            <a:spLocks noGrp="1"/>
          </p:cNvSpPr>
          <p:nvPr>
            <p:ph type="ftr" sz="quarter" idx="11"/>
          </p:nvPr>
        </p:nvSpPr>
        <p:spPr/>
        <p:txBody>
          <a:bodyPr/>
          <a:lstStyle/>
          <a:p>
            <a:endParaRPr lang="en-US">
              <a:solidFill>
                <a:srgbClr val="2F5897">
                  <a:tint val="60000"/>
                  <a:satMod val="155000"/>
                </a:srgbClr>
              </a:solidFill>
            </a:endParaRPr>
          </a:p>
        </p:txBody>
      </p:sp>
      <p:sp>
        <p:nvSpPr>
          <p:cNvPr id="5" name="Slide Number Placeholder 4"/>
          <p:cNvSpPr>
            <a:spLocks noGrp="1"/>
          </p:cNvSpPr>
          <p:nvPr>
            <p:ph type="sldNum" sz="quarter" idx="12"/>
          </p:nvPr>
        </p:nvSpPr>
        <p:spPr/>
        <p:txBody>
          <a:bodyPr/>
          <a:lstStyle/>
          <a:p>
            <a:fld id="{358EBD99-5241-4C8E-8731-00EC40681A98}" type="slidenum">
              <a:rPr lang="en-US" smtClean="0">
                <a:solidFill>
                  <a:srgbClr val="E4E9EF">
                    <a:shade val="90000"/>
                  </a:srgbClr>
                </a:solidFill>
              </a:rPr>
              <a:pPr/>
              <a:t>‹#›</a:t>
            </a:fld>
            <a:endParaRPr lang="en-US">
              <a:solidFill>
                <a:srgbClr val="E4E9EF">
                  <a:shade val="90000"/>
                </a:srgbClr>
              </a:solidFill>
            </a:endParaRPr>
          </a:p>
        </p:txBody>
      </p:sp>
      <p:sp>
        <p:nvSpPr>
          <p:cNvPr id="7" name="Rectangle 6"/>
          <p:cNvSpPr/>
          <p:nvPr/>
        </p:nvSpPr>
        <p:spPr>
          <a:xfrm>
            <a:off x="588392" y="1424588"/>
            <a:ext cx="800100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Tree>
    <p:extLst>
      <p:ext uri="{BB962C8B-B14F-4D97-AF65-F5344CB8AC3E}">
        <p14:creationId xmlns:p14="http://schemas.microsoft.com/office/powerpoint/2010/main" val="574900982"/>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2FA9BF3-A48D-45DB-8328-F343445DF80C}" type="datetimeFigureOut">
              <a:rPr lang="en-US" smtClean="0">
                <a:solidFill>
                  <a:srgbClr val="2F5897">
                    <a:tint val="60000"/>
                    <a:satMod val="155000"/>
                  </a:srgbClr>
                </a:solidFill>
              </a:rPr>
              <a:pPr/>
              <a:t>8/13/2025</a:t>
            </a:fld>
            <a:endParaRPr lang="en-US">
              <a:solidFill>
                <a:srgbClr val="2F5897">
                  <a:tint val="60000"/>
                  <a:satMod val="155000"/>
                </a:srgbClr>
              </a:solidFill>
            </a:endParaRPr>
          </a:p>
        </p:txBody>
      </p:sp>
      <p:sp>
        <p:nvSpPr>
          <p:cNvPr id="3" name="Footer Placeholder 2"/>
          <p:cNvSpPr>
            <a:spLocks noGrp="1"/>
          </p:cNvSpPr>
          <p:nvPr>
            <p:ph type="ftr" sz="quarter" idx="11"/>
          </p:nvPr>
        </p:nvSpPr>
        <p:spPr/>
        <p:txBody>
          <a:bodyPr/>
          <a:lstStyle/>
          <a:p>
            <a:endParaRPr lang="en-US">
              <a:solidFill>
                <a:srgbClr val="2F5897">
                  <a:tint val="60000"/>
                  <a:satMod val="155000"/>
                </a:srgbClr>
              </a:solidFill>
            </a:endParaRPr>
          </a:p>
        </p:txBody>
      </p:sp>
      <p:sp>
        <p:nvSpPr>
          <p:cNvPr id="4" name="Slide Number Placeholder 3"/>
          <p:cNvSpPr>
            <a:spLocks noGrp="1"/>
          </p:cNvSpPr>
          <p:nvPr>
            <p:ph type="sldNum" sz="quarter" idx="12"/>
          </p:nvPr>
        </p:nvSpPr>
        <p:spPr/>
        <p:txBody>
          <a:bodyPr/>
          <a:lstStyle/>
          <a:p>
            <a:fld id="{358EBD99-5241-4C8E-8731-00EC40681A98}" type="slidenum">
              <a:rPr lang="en-US" smtClean="0">
                <a:solidFill>
                  <a:srgbClr val="E4E9EF">
                    <a:shade val="90000"/>
                  </a:srgbClr>
                </a:solidFill>
              </a:rPr>
              <a:pPr/>
              <a:t>‹#›</a:t>
            </a:fld>
            <a:endParaRPr lang="en-US">
              <a:solidFill>
                <a:srgbClr val="E4E9EF">
                  <a:shade val="90000"/>
                </a:srgbClr>
              </a:solidFill>
            </a:endParaRPr>
          </a:p>
        </p:txBody>
      </p:sp>
    </p:spTree>
    <p:extLst>
      <p:ext uri="{BB962C8B-B14F-4D97-AF65-F5344CB8AC3E}">
        <p14:creationId xmlns:p14="http://schemas.microsoft.com/office/powerpoint/2010/main" val="341589126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7" name="Rectangle 6"/>
          <p:cNvSpPr/>
          <p:nvPr/>
        </p:nvSpPr>
        <p:spPr>
          <a:xfrm>
            <a:off x="1000128" y="3267456"/>
            <a:ext cx="74066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722376" y="498230"/>
            <a:ext cx="7772400" cy="2731008"/>
          </a:xfrm>
        </p:spPr>
        <p:txBody>
          <a:bodyPr rIns="100584"/>
          <a:lstStyle>
            <a:lvl1pPr algn="r">
              <a:buNone/>
              <a:defRPr sz="4000" b="1" cap="none">
                <a:solidFill>
                  <a:schemeClr val="accent1">
                    <a:tint val="95000"/>
                    <a:satMod val="200000"/>
                  </a:schemeClr>
                </a:solidFill>
              </a:defRPr>
            </a:lvl1pPr>
            <a:extLst/>
          </a:lstStyle>
          <a:p>
            <a:r>
              <a:rPr kumimoji="0" lang="en-US"/>
              <a:t>Click to edit Master title style</a:t>
            </a:r>
          </a:p>
        </p:txBody>
      </p:sp>
      <p:sp>
        <p:nvSpPr>
          <p:cNvPr id="3" name="Text Placeholder 2"/>
          <p:cNvSpPr>
            <a:spLocks noGrp="1"/>
          </p:cNvSpPr>
          <p:nvPr>
            <p:ph type="body" idx="1"/>
          </p:nvPr>
        </p:nvSpPr>
        <p:spPr>
          <a:xfrm>
            <a:off x="722313" y="3287713"/>
            <a:ext cx="7772400" cy="1509712"/>
          </a:xfrm>
        </p:spPr>
        <p:txBody>
          <a:bodyPr rIns="128016" anchor="t"/>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a:t>Click to edit Master text styles</a:t>
            </a:r>
          </a:p>
        </p:txBody>
      </p:sp>
      <p:sp>
        <p:nvSpPr>
          <p:cNvPr id="8" name="Date Placeholder 7"/>
          <p:cNvSpPr>
            <a:spLocks noGrp="1"/>
          </p:cNvSpPr>
          <p:nvPr>
            <p:ph type="dt" sz="half" idx="10"/>
          </p:nvPr>
        </p:nvSpPr>
        <p:spPr>
          <a:xfrm>
            <a:off x="5562600" y="6513670"/>
            <a:ext cx="3002280" cy="274320"/>
          </a:xfrm>
        </p:spPr>
        <p:txBody>
          <a:bodyPr vert="horz" rtlCol="0"/>
          <a:lstStyle/>
          <a:p>
            <a:fld id="{92FA9BF3-A48D-45DB-8328-F343445DF80C}" type="datetimeFigureOut">
              <a:rPr lang="en-US" smtClean="0"/>
              <a:t>8/13/2025</a:t>
            </a:fld>
            <a:endParaRPr lang="en-US"/>
          </a:p>
        </p:txBody>
      </p:sp>
      <p:sp>
        <p:nvSpPr>
          <p:cNvPr id="9" name="Slide Number Placeholder 8"/>
          <p:cNvSpPr>
            <a:spLocks noGrp="1"/>
          </p:cNvSpPr>
          <p:nvPr>
            <p:ph type="sldNum" sz="quarter" idx="11"/>
          </p:nvPr>
        </p:nvSpPr>
        <p:spPr>
          <a:xfrm>
            <a:off x="8638952" y="6513670"/>
            <a:ext cx="464288" cy="274320"/>
          </a:xfrm>
        </p:spPr>
        <p:txBody>
          <a:bodyPr vert="horz" rtlCol="0"/>
          <a:lstStyle>
            <a:lvl1pPr>
              <a:defRPr>
                <a:solidFill>
                  <a:schemeClr val="tx2">
                    <a:shade val="90000"/>
                  </a:schemeClr>
                </a:solidFill>
              </a:defRPr>
            </a:lvl1pPr>
            <a:extLst/>
          </a:lstStyle>
          <a:p>
            <a:fld id="{358EBD99-5241-4C8E-8731-00EC40681A98}" type="slidenum">
              <a:rPr lang="en-US" smtClean="0"/>
              <a:t>‹#›</a:t>
            </a:fld>
            <a:endParaRPr lang="en-US"/>
          </a:p>
        </p:txBody>
      </p:sp>
      <p:sp>
        <p:nvSpPr>
          <p:cNvPr id="10" name="Footer Placeholder 9"/>
          <p:cNvSpPr>
            <a:spLocks noGrp="1"/>
          </p:cNvSpPr>
          <p:nvPr>
            <p:ph type="ftr" sz="quarter" idx="12"/>
          </p:nvPr>
        </p:nvSpPr>
        <p:spPr>
          <a:xfrm>
            <a:off x="1600200" y="6513670"/>
            <a:ext cx="3907464" cy="274320"/>
          </a:xfrm>
        </p:spPr>
        <p:txBody>
          <a:bodyPr vert="horz" rtlCol="0"/>
          <a:lstStyle/>
          <a:p>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2"/>
      </p:bgRef>
    </p:bg>
    <p:spTree>
      <p:nvGrpSpPr>
        <p:cNvPr id="1" name=""/>
        <p:cNvGrpSpPr/>
        <p:nvPr/>
      </p:nvGrpSpPr>
      <p:grpSpPr>
        <a:xfrm>
          <a:off x="0" y="0"/>
          <a:ext cx="0" cy="0"/>
          <a:chOff x="0" y="0"/>
          <a:chExt cx="0" cy="0"/>
        </a:xfrm>
      </p:grpSpPr>
      <p:sp>
        <p:nvSpPr>
          <p:cNvPr id="8" name="Rectangle 7"/>
          <p:cNvSpPr/>
          <p:nvPr/>
        </p:nvSpPr>
        <p:spPr>
          <a:xfrm>
            <a:off x="5057552" y="1057656"/>
            <a:ext cx="37490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
        <p:nvSpPr>
          <p:cNvPr id="2" name="Title 1"/>
          <p:cNvSpPr>
            <a:spLocks noGrp="1"/>
          </p:cNvSpPr>
          <p:nvPr>
            <p:ph type="title"/>
          </p:nvPr>
        </p:nvSpPr>
        <p:spPr>
          <a:xfrm>
            <a:off x="4963136" y="304800"/>
            <a:ext cx="3931920" cy="762000"/>
          </a:xfrm>
        </p:spPr>
        <p:txBody>
          <a:bodyPr anchor="b"/>
          <a:lstStyle>
            <a:lvl1pPr marL="0" algn="r">
              <a:buNone/>
              <a:defRPr sz="2000" b="1"/>
            </a:lvl1pPr>
            <a:extLst/>
          </a:lstStyle>
          <a:p>
            <a:r>
              <a:rPr kumimoji="0" lang="en-US"/>
              <a:t>Click to edit Master title style</a:t>
            </a:r>
          </a:p>
        </p:txBody>
      </p:sp>
      <p:sp>
        <p:nvSpPr>
          <p:cNvPr id="3" name="Text Placeholder 2"/>
          <p:cNvSpPr>
            <a:spLocks noGrp="1"/>
          </p:cNvSpPr>
          <p:nvPr>
            <p:ph type="body" idx="2"/>
          </p:nvPr>
        </p:nvSpPr>
        <p:spPr>
          <a:xfrm>
            <a:off x="4963136" y="1107560"/>
            <a:ext cx="3931920" cy="1066800"/>
          </a:xfrm>
        </p:spPr>
        <p:txBody>
          <a:bodyPr/>
          <a:lstStyle>
            <a:lvl1pPr marL="0" indent="0" algn="r">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a:t>Click to edit Master text styles</a:t>
            </a:r>
          </a:p>
        </p:txBody>
      </p:sp>
      <p:sp>
        <p:nvSpPr>
          <p:cNvPr id="4" name="Content Placeholder 3"/>
          <p:cNvSpPr>
            <a:spLocks noGrp="1"/>
          </p:cNvSpPr>
          <p:nvPr>
            <p:ph sz="half" idx="1"/>
          </p:nvPr>
        </p:nvSpPr>
        <p:spPr>
          <a:xfrm>
            <a:off x="228600" y="2209800"/>
            <a:ext cx="8666456" cy="3977640"/>
          </a:xfrm>
        </p:spPr>
        <p:txBody>
          <a:bodyPr/>
          <a:lstStyle>
            <a:lvl1pPr marL="292608">
              <a:defRPr sz="3200"/>
            </a:lvl1pPr>
            <a:lvl2pPr marL="594360">
              <a:defRPr sz="2800"/>
            </a:lvl2pPr>
            <a:lvl3pPr marL="822960">
              <a:defRPr sz="2400"/>
            </a:lvl3pPr>
            <a:lvl4pPr marL="1051560">
              <a:defRPr sz="2000"/>
            </a:lvl4pPr>
            <a:lvl5pPr marL="1261872">
              <a:defRPr sz="20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9" name="Date Placeholder 8"/>
          <p:cNvSpPr>
            <a:spLocks noGrp="1"/>
          </p:cNvSpPr>
          <p:nvPr>
            <p:ph type="dt" sz="half" idx="10"/>
          </p:nvPr>
        </p:nvSpPr>
        <p:spPr>
          <a:xfrm>
            <a:off x="5562600" y="6513670"/>
            <a:ext cx="3002280" cy="274320"/>
          </a:xfrm>
        </p:spPr>
        <p:txBody>
          <a:bodyPr vert="horz" rtlCol="0"/>
          <a:lstStyle/>
          <a:p>
            <a:fld id="{92FA9BF3-A48D-45DB-8328-F343445DF80C}" type="datetimeFigureOut">
              <a:rPr lang="en-US" smtClean="0">
                <a:solidFill>
                  <a:srgbClr val="2F5897">
                    <a:tint val="60000"/>
                    <a:satMod val="155000"/>
                  </a:srgbClr>
                </a:solidFill>
              </a:rPr>
              <a:pPr/>
              <a:t>8/13/2025</a:t>
            </a:fld>
            <a:endParaRPr lang="en-US">
              <a:solidFill>
                <a:srgbClr val="2F5897">
                  <a:tint val="60000"/>
                  <a:satMod val="155000"/>
                </a:srgbClr>
              </a:solidFill>
            </a:endParaRPr>
          </a:p>
        </p:txBody>
      </p:sp>
      <p:sp>
        <p:nvSpPr>
          <p:cNvPr id="10" name="Slide Number Placeholder 9"/>
          <p:cNvSpPr>
            <a:spLocks noGrp="1"/>
          </p:cNvSpPr>
          <p:nvPr>
            <p:ph type="sldNum" sz="quarter" idx="11"/>
          </p:nvPr>
        </p:nvSpPr>
        <p:spPr>
          <a:xfrm>
            <a:off x="8638952" y="6513670"/>
            <a:ext cx="464288" cy="274320"/>
          </a:xfrm>
        </p:spPr>
        <p:txBody>
          <a:bodyPr vert="horz" rtlCol="0"/>
          <a:lstStyle>
            <a:lvl1pPr>
              <a:defRPr>
                <a:solidFill>
                  <a:schemeClr val="tx2">
                    <a:shade val="90000"/>
                  </a:schemeClr>
                </a:solidFill>
              </a:defRPr>
            </a:lvl1pPr>
            <a:extLst/>
          </a:lstStyle>
          <a:p>
            <a:fld id="{358EBD99-5241-4C8E-8731-00EC40681A98}" type="slidenum">
              <a:rPr lang="en-US" smtClean="0">
                <a:solidFill>
                  <a:srgbClr val="E4E9EF">
                    <a:shade val="90000"/>
                  </a:srgbClr>
                </a:solidFill>
              </a:rPr>
              <a:pPr/>
              <a:t>‹#›</a:t>
            </a:fld>
            <a:endParaRPr lang="en-US">
              <a:solidFill>
                <a:srgbClr val="E4E9EF">
                  <a:shade val="90000"/>
                </a:srgbClr>
              </a:solidFill>
            </a:endParaRPr>
          </a:p>
        </p:txBody>
      </p:sp>
      <p:sp>
        <p:nvSpPr>
          <p:cNvPr id="11" name="Footer Placeholder 10"/>
          <p:cNvSpPr>
            <a:spLocks noGrp="1"/>
          </p:cNvSpPr>
          <p:nvPr>
            <p:ph type="ftr" sz="quarter" idx="12"/>
          </p:nvPr>
        </p:nvSpPr>
        <p:spPr>
          <a:xfrm>
            <a:off x="1600200" y="6513670"/>
            <a:ext cx="3907464" cy="274320"/>
          </a:xfrm>
        </p:spPr>
        <p:txBody>
          <a:bodyPr vert="horz" rtlCol="0"/>
          <a:lstStyle/>
          <a:p>
            <a:endParaRPr lang="en-US">
              <a:solidFill>
                <a:srgbClr val="2F5897">
                  <a:tint val="60000"/>
                  <a:satMod val="155000"/>
                </a:srgbClr>
              </a:solidFill>
            </a:endParaRPr>
          </a:p>
        </p:txBody>
      </p:sp>
    </p:spTree>
    <p:extLst>
      <p:ext uri="{BB962C8B-B14F-4D97-AF65-F5344CB8AC3E}">
        <p14:creationId xmlns:p14="http://schemas.microsoft.com/office/powerpoint/2010/main" val="1542512460"/>
      </p:ext>
    </p:extLst>
  </p:cSld>
  <p:clrMapOvr>
    <a:overrideClrMapping bg1="dk1" tx1="lt1" bg2="dk2" tx2="lt2" accent1="accent1" accent2="accent2" accent3="accent3" accent4="accent4" accent5="accent5" accent6="accent6" hlink="hlink" folHlink="folHlink"/>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40443" y="4724400"/>
            <a:ext cx="5486400" cy="664536"/>
          </a:xfrm>
        </p:spPr>
        <p:txBody>
          <a:bodyPr anchor="b"/>
          <a:lstStyle>
            <a:lvl1pPr marL="0" algn="r">
              <a:buNone/>
              <a:defRPr sz="2000" b="1"/>
            </a:lvl1pPr>
            <a:extLst/>
          </a:lstStyle>
          <a:p>
            <a:r>
              <a:rPr kumimoji="0" lang="en-US"/>
              <a:t>Click to edit Master title style</a:t>
            </a:r>
          </a:p>
        </p:txBody>
      </p:sp>
      <p:sp>
        <p:nvSpPr>
          <p:cNvPr id="4" name="Text Placeholder 3"/>
          <p:cNvSpPr>
            <a:spLocks noGrp="1"/>
          </p:cNvSpPr>
          <p:nvPr>
            <p:ph type="body" sz="half" idx="2"/>
          </p:nvPr>
        </p:nvSpPr>
        <p:spPr>
          <a:xfrm>
            <a:off x="3040443" y="5388936"/>
            <a:ext cx="5486400" cy="912255"/>
          </a:xfrm>
        </p:spPr>
        <p:txBody>
          <a:bodyPr/>
          <a:lstStyle>
            <a:lvl1pPr marL="0" indent="0" algn="r">
              <a:spcBef>
                <a:spcPts val="0"/>
              </a:spcBef>
              <a:buNone/>
              <a:defRPr sz="1400"/>
            </a:lvl1pPr>
            <a:lvl2pPr>
              <a:defRPr sz="1200"/>
            </a:lvl2pPr>
            <a:lvl3pPr>
              <a:defRPr sz="1000"/>
            </a:lvl3pPr>
            <a:lvl4pPr>
              <a:defRPr sz="900"/>
            </a:lvl4pPr>
            <a:lvl5pPr>
              <a:defRPr sz="900"/>
            </a:lvl5pPr>
            <a:extLst/>
          </a:lstStyle>
          <a:p>
            <a:pPr lvl="0" eaLnBrk="1" latinLnBrk="0" hangingPunct="1"/>
            <a:r>
              <a:rPr kumimoji="0" lang="en-US"/>
              <a:t>Click to edit Master text styles</a:t>
            </a:r>
          </a:p>
        </p:txBody>
      </p:sp>
      <p:sp>
        <p:nvSpPr>
          <p:cNvPr id="13" name="Picture Placeholder 12"/>
          <p:cNvSpPr>
            <a:spLocks noGrp="1"/>
          </p:cNvSpPr>
          <p:nvPr>
            <p:ph type="pic" idx="1"/>
          </p:nvPr>
        </p:nvSpPr>
        <p:spPr>
          <a:xfrm>
            <a:off x="304800" y="249864"/>
            <a:ext cx="8534400" cy="4343400"/>
          </a:xfrm>
          <a:prstGeom prst="round2DiagRect">
            <a:avLst>
              <a:gd name="adj1" fmla="val 11403"/>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extLst/>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8" name="Date Placeholder 7"/>
          <p:cNvSpPr>
            <a:spLocks noGrp="1"/>
          </p:cNvSpPr>
          <p:nvPr>
            <p:ph type="dt" sz="half" idx="10"/>
          </p:nvPr>
        </p:nvSpPr>
        <p:spPr>
          <a:xfrm>
            <a:off x="5562600" y="6509004"/>
            <a:ext cx="3002280" cy="274320"/>
          </a:xfrm>
        </p:spPr>
        <p:txBody>
          <a:bodyPr vert="horz" rtlCol="0"/>
          <a:lstStyle/>
          <a:p>
            <a:fld id="{92FA9BF3-A48D-45DB-8328-F343445DF80C}" type="datetimeFigureOut">
              <a:rPr lang="en-US" smtClean="0">
                <a:solidFill>
                  <a:srgbClr val="2F5897">
                    <a:tint val="60000"/>
                    <a:satMod val="155000"/>
                  </a:srgbClr>
                </a:solidFill>
              </a:rPr>
              <a:pPr/>
              <a:t>8/13/2025</a:t>
            </a:fld>
            <a:endParaRPr lang="en-US">
              <a:solidFill>
                <a:srgbClr val="2F5897">
                  <a:tint val="60000"/>
                  <a:satMod val="155000"/>
                </a:srgbClr>
              </a:solidFill>
            </a:endParaRPr>
          </a:p>
        </p:txBody>
      </p:sp>
      <p:sp>
        <p:nvSpPr>
          <p:cNvPr id="9" name="Slide Number Placeholder 8"/>
          <p:cNvSpPr>
            <a:spLocks noGrp="1"/>
          </p:cNvSpPr>
          <p:nvPr>
            <p:ph type="sldNum" sz="quarter" idx="11"/>
          </p:nvPr>
        </p:nvSpPr>
        <p:spPr>
          <a:xfrm>
            <a:off x="8638952" y="6509004"/>
            <a:ext cx="464288" cy="274320"/>
          </a:xfrm>
        </p:spPr>
        <p:txBody>
          <a:bodyPr vert="horz" rtlCol="0"/>
          <a:lstStyle>
            <a:lvl1pPr>
              <a:defRPr>
                <a:solidFill>
                  <a:schemeClr val="tx2">
                    <a:shade val="90000"/>
                  </a:schemeClr>
                </a:solidFill>
              </a:defRPr>
            </a:lvl1pPr>
            <a:extLst/>
          </a:lstStyle>
          <a:p>
            <a:fld id="{358EBD99-5241-4C8E-8731-00EC40681A98}" type="slidenum">
              <a:rPr lang="en-US" smtClean="0">
                <a:solidFill>
                  <a:srgbClr val="E4E9EF">
                    <a:shade val="90000"/>
                  </a:srgbClr>
                </a:solidFill>
              </a:rPr>
              <a:pPr/>
              <a:t>‹#›</a:t>
            </a:fld>
            <a:endParaRPr lang="en-US">
              <a:solidFill>
                <a:srgbClr val="E4E9EF">
                  <a:shade val="90000"/>
                </a:srgbClr>
              </a:solidFill>
            </a:endParaRPr>
          </a:p>
        </p:txBody>
      </p:sp>
      <p:sp>
        <p:nvSpPr>
          <p:cNvPr id="10" name="Footer Placeholder 9"/>
          <p:cNvSpPr>
            <a:spLocks noGrp="1"/>
          </p:cNvSpPr>
          <p:nvPr>
            <p:ph type="ftr" sz="quarter" idx="12"/>
          </p:nvPr>
        </p:nvSpPr>
        <p:spPr>
          <a:xfrm>
            <a:off x="1600200" y="6509004"/>
            <a:ext cx="3907464" cy="274320"/>
          </a:xfrm>
        </p:spPr>
        <p:txBody>
          <a:bodyPr vert="horz" rtlCol="0"/>
          <a:lstStyle/>
          <a:p>
            <a:endParaRPr lang="en-US">
              <a:solidFill>
                <a:srgbClr val="2F5897">
                  <a:tint val="60000"/>
                  <a:satMod val="155000"/>
                </a:srgbClr>
              </a:solidFill>
            </a:endParaRPr>
          </a:p>
        </p:txBody>
      </p:sp>
    </p:spTree>
    <p:extLst>
      <p:ext uri="{BB962C8B-B14F-4D97-AF65-F5344CB8AC3E}">
        <p14:creationId xmlns:p14="http://schemas.microsoft.com/office/powerpoint/2010/main" val="3813667577"/>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92FA9BF3-A48D-45DB-8328-F343445DF80C}" type="datetimeFigureOut">
              <a:rPr lang="en-US" smtClean="0">
                <a:solidFill>
                  <a:srgbClr val="2F5897">
                    <a:tint val="60000"/>
                    <a:satMod val="155000"/>
                  </a:srgbClr>
                </a:solidFill>
              </a:rPr>
              <a:pPr/>
              <a:t>8/13/2025</a:t>
            </a:fld>
            <a:endParaRPr lang="en-US">
              <a:solidFill>
                <a:srgbClr val="2F5897">
                  <a:tint val="60000"/>
                  <a:satMod val="155000"/>
                </a:srgbClr>
              </a:solidFill>
            </a:endParaRPr>
          </a:p>
        </p:txBody>
      </p:sp>
      <p:sp>
        <p:nvSpPr>
          <p:cNvPr id="5" name="Footer Placeholder 4"/>
          <p:cNvSpPr>
            <a:spLocks noGrp="1"/>
          </p:cNvSpPr>
          <p:nvPr>
            <p:ph type="ftr" sz="quarter" idx="11"/>
          </p:nvPr>
        </p:nvSpPr>
        <p:spPr/>
        <p:txBody>
          <a:bodyPr/>
          <a:lstStyle/>
          <a:p>
            <a:endParaRPr lang="en-US">
              <a:solidFill>
                <a:srgbClr val="2F5897">
                  <a:tint val="60000"/>
                  <a:satMod val="155000"/>
                </a:srgbClr>
              </a:solidFill>
            </a:endParaRPr>
          </a:p>
        </p:txBody>
      </p:sp>
      <p:sp>
        <p:nvSpPr>
          <p:cNvPr id="6" name="Slide Number Placeholder 5"/>
          <p:cNvSpPr>
            <a:spLocks noGrp="1"/>
          </p:cNvSpPr>
          <p:nvPr>
            <p:ph type="sldNum" sz="quarter" idx="12"/>
          </p:nvPr>
        </p:nvSpPr>
        <p:spPr/>
        <p:txBody>
          <a:bodyPr/>
          <a:lstStyle/>
          <a:p>
            <a:fld id="{358EBD99-5241-4C8E-8731-00EC40681A98}" type="slidenum">
              <a:rPr lang="en-US" smtClean="0">
                <a:solidFill>
                  <a:srgbClr val="E4E9EF">
                    <a:shade val="90000"/>
                  </a:srgbClr>
                </a:solidFill>
              </a:rPr>
              <a:pPr/>
              <a:t>‹#›</a:t>
            </a:fld>
            <a:endParaRPr lang="en-US">
              <a:solidFill>
                <a:srgbClr val="E4E9EF">
                  <a:shade val="90000"/>
                </a:srgbClr>
              </a:solidFill>
            </a:endParaRPr>
          </a:p>
        </p:txBody>
      </p:sp>
    </p:spTree>
    <p:extLst>
      <p:ext uri="{BB962C8B-B14F-4D97-AF65-F5344CB8AC3E}">
        <p14:creationId xmlns:p14="http://schemas.microsoft.com/office/powerpoint/2010/main" val="921678848"/>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lvl1pPr algn="l">
              <a:defRPr/>
            </a:lvl1pPr>
            <a:extLst/>
          </a:lstStyle>
          <a:p>
            <a:r>
              <a:rPr kumimoji="0"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92FA9BF3-A48D-45DB-8328-F343445DF80C}" type="datetimeFigureOut">
              <a:rPr lang="en-US" smtClean="0">
                <a:solidFill>
                  <a:srgbClr val="2F5897">
                    <a:tint val="60000"/>
                    <a:satMod val="155000"/>
                  </a:srgbClr>
                </a:solidFill>
              </a:rPr>
              <a:pPr/>
              <a:t>8/13/2025</a:t>
            </a:fld>
            <a:endParaRPr lang="en-US">
              <a:solidFill>
                <a:srgbClr val="2F5897">
                  <a:tint val="60000"/>
                  <a:satMod val="155000"/>
                </a:srgbClr>
              </a:solidFill>
            </a:endParaRPr>
          </a:p>
        </p:txBody>
      </p:sp>
      <p:sp>
        <p:nvSpPr>
          <p:cNvPr id="5" name="Footer Placeholder 4"/>
          <p:cNvSpPr>
            <a:spLocks noGrp="1"/>
          </p:cNvSpPr>
          <p:nvPr>
            <p:ph type="ftr" sz="quarter" idx="11"/>
          </p:nvPr>
        </p:nvSpPr>
        <p:spPr/>
        <p:txBody>
          <a:bodyPr/>
          <a:lstStyle/>
          <a:p>
            <a:endParaRPr lang="en-US">
              <a:solidFill>
                <a:srgbClr val="2F5897">
                  <a:tint val="60000"/>
                  <a:satMod val="155000"/>
                </a:srgbClr>
              </a:solidFill>
            </a:endParaRPr>
          </a:p>
        </p:txBody>
      </p:sp>
      <p:sp>
        <p:nvSpPr>
          <p:cNvPr id="6" name="Slide Number Placeholder 5"/>
          <p:cNvSpPr>
            <a:spLocks noGrp="1"/>
          </p:cNvSpPr>
          <p:nvPr>
            <p:ph type="sldNum" sz="quarter" idx="12"/>
          </p:nvPr>
        </p:nvSpPr>
        <p:spPr/>
        <p:txBody>
          <a:bodyPr/>
          <a:lstStyle/>
          <a:p>
            <a:fld id="{358EBD99-5241-4C8E-8731-00EC40681A98}" type="slidenum">
              <a:rPr lang="en-US" smtClean="0">
                <a:solidFill>
                  <a:srgbClr val="E4E9EF">
                    <a:shade val="90000"/>
                  </a:srgbClr>
                </a:solidFill>
              </a:rPr>
              <a:pPr/>
              <a:t>‹#›</a:t>
            </a:fld>
            <a:endParaRPr lang="en-US">
              <a:solidFill>
                <a:srgbClr val="E4E9EF">
                  <a:shade val="90000"/>
                </a:srgbClr>
              </a:solidFill>
            </a:endParaRPr>
          </a:p>
        </p:txBody>
      </p:sp>
    </p:spTree>
    <p:extLst>
      <p:ext uri="{BB962C8B-B14F-4D97-AF65-F5344CB8AC3E}">
        <p14:creationId xmlns:p14="http://schemas.microsoft.com/office/powerpoint/2010/main" val="337593721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457200" y="1645920"/>
            <a:ext cx="4038600" cy="452628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648200" y="1645920"/>
            <a:ext cx="4038600" cy="452628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92FA9BF3-A48D-45DB-8328-F343445DF80C}" type="datetimeFigureOut">
              <a:rPr lang="en-US" smtClean="0"/>
              <a:t>8/13/2025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641080" y="6514568"/>
            <a:ext cx="464288" cy="274320"/>
          </a:xfrm>
        </p:spPr>
        <p:txBody>
          <a:bodyPr/>
          <a:lstStyle/>
          <a:p>
            <a:fld id="{358EBD99-5241-4C8E-8731-00EC40681A98}" type="slidenum">
              <a:rPr lang="en-US" smtClean="0"/>
              <a:t>‹#›</a:t>
            </a:fld>
            <a:endParaRPr lang="en-US"/>
          </a:p>
        </p:txBody>
      </p:sp>
      <p:sp>
        <p:nvSpPr>
          <p:cNvPr id="10" name="Rectangle 9"/>
          <p:cNvSpPr/>
          <p:nvPr/>
        </p:nvSpPr>
        <p:spPr>
          <a:xfrm>
            <a:off x="588392" y="1424588"/>
            <a:ext cx="800100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Rectangle 9"/>
          <p:cNvSpPr/>
          <p:nvPr/>
        </p:nvSpPr>
        <p:spPr>
          <a:xfrm>
            <a:off x="616744" y="2165216"/>
            <a:ext cx="37490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b"/>
          <a:lstStyle/>
          <a:p>
            <a:pPr algn="ctr" eaLnBrk="1" latinLnBrk="0" hangingPunct="1"/>
            <a:endParaRPr kumimoji="0" lang="en-US"/>
          </a:p>
        </p:txBody>
      </p:sp>
      <p:sp>
        <p:nvSpPr>
          <p:cNvPr id="11" name="Rectangle 10"/>
          <p:cNvSpPr/>
          <p:nvPr/>
        </p:nvSpPr>
        <p:spPr>
          <a:xfrm>
            <a:off x="4800600" y="2165216"/>
            <a:ext cx="37490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b"/>
          <a:lstStyle/>
          <a:p>
            <a:pPr algn="ctr" eaLnBrk="1" latinLnBrk="0" hangingPunct="1"/>
            <a:endParaRPr kumimoji="0" lang="en-US"/>
          </a:p>
        </p:txBody>
      </p:sp>
      <p:sp>
        <p:nvSpPr>
          <p:cNvPr id="2" name="Title 1"/>
          <p:cNvSpPr>
            <a:spLocks noGrp="1"/>
          </p:cNvSpPr>
          <p:nvPr>
            <p:ph type="title"/>
          </p:nvPr>
        </p:nvSpPr>
        <p:spPr>
          <a:xfrm>
            <a:off x="457200" y="251948"/>
            <a:ext cx="8229600" cy="1143000"/>
          </a:xfrm>
        </p:spPr>
        <p:txBody>
          <a:bodyPr anchor="b"/>
          <a:lstStyle>
            <a:lvl1pPr>
              <a:defRPr/>
            </a:lvl1pPr>
            <a:extLst/>
          </a:lstStyle>
          <a:p>
            <a:r>
              <a:rPr kumimoji="0" lang="en-US"/>
              <a:t>Click to edit Master title style</a:t>
            </a:r>
          </a:p>
        </p:txBody>
      </p:sp>
      <p:sp>
        <p:nvSpPr>
          <p:cNvPr id="3" name="Text Placeholder 2"/>
          <p:cNvSpPr>
            <a:spLocks noGrp="1"/>
          </p:cNvSpPr>
          <p:nvPr>
            <p:ph type="body" idx="1"/>
          </p:nvPr>
        </p:nvSpPr>
        <p:spPr>
          <a:xfrm>
            <a:off x="457200" y="1535113"/>
            <a:ext cx="4040188" cy="639762"/>
          </a:xfrm>
        </p:spPr>
        <p:txBody>
          <a:bodyPr anchor="b">
            <a:noAutofit/>
          </a:bodyPr>
          <a:lstStyle>
            <a:lvl1pPr marL="91440" indent="0" algn="l">
              <a:spcBef>
                <a:spcPts val="0"/>
              </a:spcBef>
              <a:buNone/>
              <a:defRPr sz="2200" b="0" cap="all" baseline="0"/>
            </a:lvl1pPr>
            <a:lvl2pPr>
              <a:buNone/>
              <a:defRPr sz="2000" b="1"/>
            </a:lvl2pPr>
            <a:lvl3pPr>
              <a:buNone/>
              <a:defRPr sz="1800" b="1"/>
            </a:lvl3pPr>
            <a:lvl4pPr>
              <a:buNone/>
              <a:defRPr sz="1600" b="1"/>
            </a:lvl4pPr>
            <a:lvl5pPr>
              <a:buNone/>
              <a:defRPr sz="1600" b="1"/>
            </a:lvl5pPr>
            <a:extLst/>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645025" y="1535113"/>
            <a:ext cx="4041775" cy="639762"/>
          </a:xfrm>
        </p:spPr>
        <p:txBody>
          <a:bodyPr anchor="b">
            <a:noAutofit/>
          </a:bodyPr>
          <a:lstStyle>
            <a:lvl1pPr marL="91440" indent="0" algn="l">
              <a:spcBef>
                <a:spcPts val="0"/>
              </a:spcBef>
              <a:buNone/>
              <a:defRPr sz="2200" b="0" cap="all" baseline="0"/>
            </a:lvl1pPr>
            <a:lvl2pPr>
              <a:buNone/>
              <a:defRPr sz="2000" b="1"/>
            </a:lvl2pPr>
            <a:lvl3pPr>
              <a:buNone/>
              <a:defRPr sz="1800" b="1"/>
            </a:lvl3pPr>
            <a:lvl4pPr>
              <a:buNone/>
              <a:defRPr sz="1600" b="1"/>
            </a:lvl4pPr>
            <a:lvl5pPr>
              <a:buNone/>
              <a:defRPr sz="1600" b="1"/>
            </a:lvl5pPr>
            <a:extLst/>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57200" y="2362200"/>
            <a:ext cx="4040188" cy="3941763"/>
          </a:xfrm>
        </p:spPr>
        <p:txBody>
          <a:bodyPr lIns="91440"/>
          <a:lstStyle>
            <a:lvl1pPr>
              <a:defRPr sz="2200"/>
            </a:lvl1pPr>
            <a:lvl2pPr>
              <a:defRPr sz="2000"/>
            </a:lvl2pPr>
            <a:lvl3pPr>
              <a:defRPr sz="1800"/>
            </a:lvl3pPr>
            <a:lvl4pPr>
              <a:defRPr sz="1600"/>
            </a:lvl4pPr>
            <a:lvl5pPr>
              <a:defRPr sz="16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645025" y="2362200"/>
            <a:ext cx="4041775" cy="3941763"/>
          </a:xfrm>
        </p:spPr>
        <p:txBody>
          <a:bodyPr/>
          <a:lstStyle>
            <a:lvl1pPr>
              <a:defRPr sz="2200"/>
            </a:lvl1pPr>
            <a:lvl2pPr>
              <a:defRPr sz="2000"/>
            </a:lvl2pPr>
            <a:lvl3pPr>
              <a:defRPr sz="1800"/>
            </a:lvl3pPr>
            <a:lvl4pPr>
              <a:defRPr sz="1600"/>
            </a:lvl4pPr>
            <a:lvl5pPr>
              <a:defRPr sz="16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92FA9BF3-A48D-45DB-8328-F343445DF80C}" type="datetimeFigureOut">
              <a:rPr lang="en-US" smtClean="0"/>
              <a:t>8/13/2025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a:xfrm>
            <a:off x="8641080" y="6514568"/>
            <a:ext cx="464288" cy="274320"/>
          </a:xfrm>
        </p:spPr>
        <p:txBody>
          <a:bodyPr/>
          <a:lstStyle/>
          <a:p>
            <a:fld id="{358EBD99-5241-4C8E-8731-00EC40681A98}"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53218"/>
            <a:ext cx="8229600" cy="1143000"/>
          </a:xfrm>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92FA9BF3-A48D-45DB-8328-F343445DF80C}" type="datetimeFigureOut">
              <a:rPr lang="en-US" smtClean="0"/>
              <a:t>8/13/2025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58EBD99-5241-4C8E-8731-00EC40681A98}" type="slidenum">
              <a:rPr lang="en-US" smtClean="0"/>
              <a:t>‹#›</a:t>
            </a:fld>
            <a:endParaRPr lang="en-US"/>
          </a:p>
        </p:txBody>
      </p:sp>
      <p:sp>
        <p:nvSpPr>
          <p:cNvPr id="7" name="Rectangle 6"/>
          <p:cNvSpPr/>
          <p:nvPr/>
        </p:nvSpPr>
        <p:spPr>
          <a:xfrm>
            <a:off x="588392" y="1424588"/>
            <a:ext cx="800100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2FA9BF3-A48D-45DB-8328-F343445DF80C}" type="datetimeFigureOut">
              <a:rPr lang="en-US" smtClean="0"/>
              <a:t>8/13/2025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58EBD99-5241-4C8E-8731-00EC40681A98}"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2"/>
      </p:bgRef>
    </p:bg>
    <p:spTree>
      <p:nvGrpSpPr>
        <p:cNvPr id="1" name=""/>
        <p:cNvGrpSpPr/>
        <p:nvPr/>
      </p:nvGrpSpPr>
      <p:grpSpPr>
        <a:xfrm>
          <a:off x="0" y="0"/>
          <a:ext cx="0" cy="0"/>
          <a:chOff x="0" y="0"/>
          <a:chExt cx="0" cy="0"/>
        </a:xfrm>
      </p:grpSpPr>
      <p:sp>
        <p:nvSpPr>
          <p:cNvPr id="8" name="Rectangle 7"/>
          <p:cNvSpPr/>
          <p:nvPr/>
        </p:nvSpPr>
        <p:spPr>
          <a:xfrm>
            <a:off x="5057552" y="1057656"/>
            <a:ext cx="37490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4963136" y="304800"/>
            <a:ext cx="3931920" cy="762000"/>
          </a:xfrm>
        </p:spPr>
        <p:txBody>
          <a:bodyPr anchor="b"/>
          <a:lstStyle>
            <a:lvl1pPr marL="0" algn="r">
              <a:buNone/>
              <a:defRPr sz="2000" b="1"/>
            </a:lvl1pPr>
            <a:extLst/>
          </a:lstStyle>
          <a:p>
            <a:r>
              <a:rPr kumimoji="0" lang="en-US"/>
              <a:t>Click to edit Master title style</a:t>
            </a:r>
          </a:p>
        </p:txBody>
      </p:sp>
      <p:sp>
        <p:nvSpPr>
          <p:cNvPr id="3" name="Text Placeholder 2"/>
          <p:cNvSpPr>
            <a:spLocks noGrp="1"/>
          </p:cNvSpPr>
          <p:nvPr>
            <p:ph type="body" idx="2"/>
          </p:nvPr>
        </p:nvSpPr>
        <p:spPr>
          <a:xfrm>
            <a:off x="4963136" y="1107560"/>
            <a:ext cx="3931920" cy="1066800"/>
          </a:xfrm>
        </p:spPr>
        <p:txBody>
          <a:bodyPr/>
          <a:lstStyle>
            <a:lvl1pPr marL="0" indent="0" algn="r">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a:t>Click to edit Master text styles</a:t>
            </a:r>
          </a:p>
        </p:txBody>
      </p:sp>
      <p:sp>
        <p:nvSpPr>
          <p:cNvPr id="4" name="Content Placeholder 3"/>
          <p:cNvSpPr>
            <a:spLocks noGrp="1"/>
          </p:cNvSpPr>
          <p:nvPr>
            <p:ph sz="half" idx="1"/>
          </p:nvPr>
        </p:nvSpPr>
        <p:spPr>
          <a:xfrm>
            <a:off x="228600" y="2209800"/>
            <a:ext cx="8666456" cy="3977640"/>
          </a:xfrm>
        </p:spPr>
        <p:txBody>
          <a:bodyPr/>
          <a:lstStyle>
            <a:lvl1pPr marL="292608">
              <a:defRPr sz="3200"/>
            </a:lvl1pPr>
            <a:lvl2pPr marL="594360">
              <a:defRPr sz="2800"/>
            </a:lvl2pPr>
            <a:lvl3pPr marL="822960">
              <a:defRPr sz="2400"/>
            </a:lvl3pPr>
            <a:lvl4pPr marL="1051560">
              <a:defRPr sz="2000"/>
            </a:lvl4pPr>
            <a:lvl5pPr marL="1261872">
              <a:defRPr sz="20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9" name="Date Placeholder 8"/>
          <p:cNvSpPr>
            <a:spLocks noGrp="1"/>
          </p:cNvSpPr>
          <p:nvPr>
            <p:ph type="dt" sz="half" idx="10"/>
          </p:nvPr>
        </p:nvSpPr>
        <p:spPr>
          <a:xfrm>
            <a:off x="5562600" y="6513670"/>
            <a:ext cx="3002280" cy="274320"/>
          </a:xfrm>
        </p:spPr>
        <p:txBody>
          <a:bodyPr vert="horz" rtlCol="0"/>
          <a:lstStyle/>
          <a:p>
            <a:fld id="{92FA9BF3-A48D-45DB-8328-F343445DF80C}" type="datetimeFigureOut">
              <a:rPr lang="en-US" smtClean="0"/>
              <a:t>8/13/2025</a:t>
            </a:fld>
            <a:endParaRPr lang="en-US"/>
          </a:p>
        </p:txBody>
      </p:sp>
      <p:sp>
        <p:nvSpPr>
          <p:cNvPr id="10" name="Slide Number Placeholder 9"/>
          <p:cNvSpPr>
            <a:spLocks noGrp="1"/>
          </p:cNvSpPr>
          <p:nvPr>
            <p:ph type="sldNum" sz="quarter" idx="11"/>
          </p:nvPr>
        </p:nvSpPr>
        <p:spPr>
          <a:xfrm>
            <a:off x="8638952" y="6513670"/>
            <a:ext cx="464288" cy="274320"/>
          </a:xfrm>
        </p:spPr>
        <p:txBody>
          <a:bodyPr vert="horz" rtlCol="0"/>
          <a:lstStyle>
            <a:lvl1pPr>
              <a:defRPr>
                <a:solidFill>
                  <a:schemeClr val="tx2">
                    <a:shade val="90000"/>
                  </a:schemeClr>
                </a:solidFill>
              </a:defRPr>
            </a:lvl1pPr>
            <a:extLst/>
          </a:lstStyle>
          <a:p>
            <a:fld id="{358EBD99-5241-4C8E-8731-00EC40681A98}" type="slidenum">
              <a:rPr lang="en-US" smtClean="0"/>
              <a:t>‹#›</a:t>
            </a:fld>
            <a:endParaRPr lang="en-US"/>
          </a:p>
        </p:txBody>
      </p:sp>
      <p:sp>
        <p:nvSpPr>
          <p:cNvPr id="11" name="Footer Placeholder 10"/>
          <p:cNvSpPr>
            <a:spLocks noGrp="1"/>
          </p:cNvSpPr>
          <p:nvPr>
            <p:ph type="ftr" sz="quarter" idx="12"/>
          </p:nvPr>
        </p:nvSpPr>
        <p:spPr>
          <a:xfrm>
            <a:off x="1600200" y="6513670"/>
            <a:ext cx="3907464" cy="274320"/>
          </a:xfrm>
        </p:spPr>
        <p:txBody>
          <a:bodyPr vert="horz" rtlCol="0"/>
          <a:lstStyle/>
          <a:p>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40443" y="4724400"/>
            <a:ext cx="5486400" cy="664536"/>
          </a:xfrm>
        </p:spPr>
        <p:txBody>
          <a:bodyPr anchor="b"/>
          <a:lstStyle>
            <a:lvl1pPr marL="0" algn="r">
              <a:buNone/>
              <a:defRPr sz="2000" b="1"/>
            </a:lvl1pPr>
            <a:extLst/>
          </a:lstStyle>
          <a:p>
            <a:r>
              <a:rPr kumimoji="0" lang="en-US"/>
              <a:t>Click to edit Master title style</a:t>
            </a:r>
          </a:p>
        </p:txBody>
      </p:sp>
      <p:sp>
        <p:nvSpPr>
          <p:cNvPr id="4" name="Text Placeholder 3"/>
          <p:cNvSpPr>
            <a:spLocks noGrp="1"/>
          </p:cNvSpPr>
          <p:nvPr>
            <p:ph type="body" sz="half" idx="2"/>
          </p:nvPr>
        </p:nvSpPr>
        <p:spPr>
          <a:xfrm>
            <a:off x="3040443" y="5388936"/>
            <a:ext cx="5486400" cy="912255"/>
          </a:xfrm>
        </p:spPr>
        <p:txBody>
          <a:bodyPr/>
          <a:lstStyle>
            <a:lvl1pPr marL="0" indent="0" algn="r">
              <a:spcBef>
                <a:spcPts val="0"/>
              </a:spcBef>
              <a:buNone/>
              <a:defRPr sz="1400"/>
            </a:lvl1pPr>
            <a:lvl2pPr>
              <a:defRPr sz="1200"/>
            </a:lvl2pPr>
            <a:lvl3pPr>
              <a:defRPr sz="1000"/>
            </a:lvl3pPr>
            <a:lvl4pPr>
              <a:defRPr sz="900"/>
            </a:lvl4pPr>
            <a:lvl5pPr>
              <a:defRPr sz="900"/>
            </a:lvl5pPr>
            <a:extLst/>
          </a:lstStyle>
          <a:p>
            <a:pPr lvl="0" eaLnBrk="1" latinLnBrk="0" hangingPunct="1"/>
            <a:r>
              <a:rPr kumimoji="0" lang="en-US"/>
              <a:t>Click to edit Master text styles</a:t>
            </a:r>
          </a:p>
        </p:txBody>
      </p:sp>
      <p:sp>
        <p:nvSpPr>
          <p:cNvPr id="13" name="Picture Placeholder 12"/>
          <p:cNvSpPr>
            <a:spLocks noGrp="1"/>
          </p:cNvSpPr>
          <p:nvPr>
            <p:ph type="pic" idx="1"/>
          </p:nvPr>
        </p:nvSpPr>
        <p:spPr>
          <a:xfrm>
            <a:off x="304800" y="249864"/>
            <a:ext cx="8534400" cy="4343400"/>
          </a:xfrm>
          <a:prstGeom prst="round2DiagRect">
            <a:avLst>
              <a:gd name="adj1" fmla="val 11403"/>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extLst/>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8" name="Date Placeholder 7"/>
          <p:cNvSpPr>
            <a:spLocks noGrp="1"/>
          </p:cNvSpPr>
          <p:nvPr>
            <p:ph type="dt" sz="half" idx="10"/>
          </p:nvPr>
        </p:nvSpPr>
        <p:spPr>
          <a:xfrm>
            <a:off x="5562600" y="6509004"/>
            <a:ext cx="3002280" cy="274320"/>
          </a:xfrm>
        </p:spPr>
        <p:txBody>
          <a:bodyPr vert="horz" rtlCol="0"/>
          <a:lstStyle/>
          <a:p>
            <a:fld id="{92FA9BF3-A48D-45DB-8328-F343445DF80C}" type="datetimeFigureOut">
              <a:rPr lang="en-US" smtClean="0"/>
              <a:t>8/13/2025</a:t>
            </a:fld>
            <a:endParaRPr lang="en-US"/>
          </a:p>
        </p:txBody>
      </p:sp>
      <p:sp>
        <p:nvSpPr>
          <p:cNvPr id="9" name="Slide Number Placeholder 8"/>
          <p:cNvSpPr>
            <a:spLocks noGrp="1"/>
          </p:cNvSpPr>
          <p:nvPr>
            <p:ph type="sldNum" sz="quarter" idx="11"/>
          </p:nvPr>
        </p:nvSpPr>
        <p:spPr>
          <a:xfrm>
            <a:off x="8638952" y="6509004"/>
            <a:ext cx="464288" cy="274320"/>
          </a:xfrm>
        </p:spPr>
        <p:txBody>
          <a:bodyPr vert="horz" rtlCol="0"/>
          <a:lstStyle>
            <a:lvl1pPr>
              <a:defRPr>
                <a:solidFill>
                  <a:schemeClr val="tx2">
                    <a:shade val="90000"/>
                  </a:schemeClr>
                </a:solidFill>
              </a:defRPr>
            </a:lvl1pPr>
            <a:extLst/>
          </a:lstStyle>
          <a:p>
            <a:fld id="{358EBD99-5241-4C8E-8731-00EC40681A98}" type="slidenum">
              <a:rPr lang="en-US" smtClean="0"/>
              <a:t>‹#›</a:t>
            </a:fld>
            <a:endParaRPr lang="en-US"/>
          </a:p>
        </p:txBody>
      </p:sp>
      <p:sp>
        <p:nvSpPr>
          <p:cNvPr id="10" name="Footer Placeholder 9"/>
          <p:cNvSpPr>
            <a:spLocks noGrp="1"/>
          </p:cNvSpPr>
          <p:nvPr>
            <p:ph type="ftr" sz="quarter" idx="12"/>
          </p:nvPr>
        </p:nvSpPr>
        <p:spPr>
          <a:xfrm>
            <a:off x="1600200" y="6509004"/>
            <a:ext cx="3907464" cy="274320"/>
          </a:xfrm>
        </p:spPr>
        <p:txBody>
          <a:bodyPr vert="horz" rtlCol="0"/>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Round Diagonal Corner Rectangle 6"/>
          <p:cNvSpPr/>
          <p:nvPr/>
        </p:nvSpPr>
        <p:spPr>
          <a:xfrm>
            <a:off x="164592" y="147085"/>
            <a:ext cx="8810846" cy="6565392"/>
          </a:xfrm>
          <a:prstGeom prst="round2DiagRect">
            <a:avLst>
              <a:gd name="adj1" fmla="val 11807"/>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Footer Placeholder 2"/>
          <p:cNvSpPr>
            <a:spLocks noGrp="1"/>
          </p:cNvSpPr>
          <p:nvPr>
            <p:ph type="ftr" sz="quarter" idx="3"/>
          </p:nvPr>
        </p:nvSpPr>
        <p:spPr>
          <a:xfrm>
            <a:off x="1295400" y="6400800"/>
            <a:ext cx="4212264" cy="274320"/>
          </a:xfrm>
          <a:prstGeom prst="rect">
            <a:avLst/>
          </a:prstGeom>
        </p:spPr>
        <p:txBody>
          <a:bodyPr/>
          <a:lstStyle>
            <a:lvl1pPr algn="r" eaLnBrk="1" latinLnBrk="0" hangingPunct="1">
              <a:defRPr kumimoji="0" sz="1300">
                <a:solidFill>
                  <a:schemeClr val="bg2">
                    <a:tint val="60000"/>
                    <a:satMod val="155000"/>
                  </a:schemeClr>
                </a:solidFill>
              </a:defRPr>
            </a:lvl1pPr>
            <a:extLst/>
          </a:lstStyle>
          <a:p>
            <a:endParaRPr lang="en-US"/>
          </a:p>
        </p:txBody>
      </p:sp>
      <p:sp>
        <p:nvSpPr>
          <p:cNvPr id="14" name="Date Placeholder 13"/>
          <p:cNvSpPr>
            <a:spLocks noGrp="1"/>
          </p:cNvSpPr>
          <p:nvPr>
            <p:ph type="dt" sz="half" idx="2"/>
          </p:nvPr>
        </p:nvSpPr>
        <p:spPr>
          <a:xfrm>
            <a:off x="5562600" y="6400800"/>
            <a:ext cx="3002280" cy="274320"/>
          </a:xfrm>
          <a:prstGeom prst="rect">
            <a:avLst/>
          </a:prstGeom>
        </p:spPr>
        <p:txBody>
          <a:bodyPr/>
          <a:lstStyle>
            <a:lvl1pPr algn="l" eaLnBrk="1" latinLnBrk="0" hangingPunct="1">
              <a:defRPr kumimoji="0" sz="1300">
                <a:solidFill>
                  <a:schemeClr val="bg2">
                    <a:tint val="60000"/>
                    <a:satMod val="155000"/>
                  </a:schemeClr>
                </a:solidFill>
              </a:defRPr>
            </a:lvl1pPr>
            <a:extLst/>
          </a:lstStyle>
          <a:p>
            <a:fld id="{92FA9BF3-A48D-45DB-8328-F343445DF80C}" type="datetimeFigureOut">
              <a:rPr lang="en-US" smtClean="0"/>
              <a:t>8/13/2025</a:t>
            </a:fld>
            <a:endParaRPr lang="en-US"/>
          </a:p>
        </p:txBody>
      </p:sp>
      <p:sp>
        <p:nvSpPr>
          <p:cNvPr id="23" name="Slide Number Placeholder 22"/>
          <p:cNvSpPr>
            <a:spLocks noGrp="1"/>
          </p:cNvSpPr>
          <p:nvPr>
            <p:ph type="sldNum" sz="quarter" idx="4"/>
          </p:nvPr>
        </p:nvSpPr>
        <p:spPr>
          <a:xfrm>
            <a:off x="8638952" y="6514568"/>
            <a:ext cx="464288" cy="274320"/>
          </a:xfrm>
          <a:prstGeom prst="rect">
            <a:avLst/>
          </a:prstGeom>
        </p:spPr>
        <p:txBody>
          <a:bodyPr anchor="ctr"/>
          <a:lstStyle>
            <a:lvl1pPr algn="r" eaLnBrk="1" latinLnBrk="0" hangingPunct="1">
              <a:defRPr kumimoji="0" sz="1600">
                <a:solidFill>
                  <a:schemeClr val="tx2">
                    <a:shade val="90000"/>
                  </a:schemeClr>
                </a:solidFill>
                <a:effectLst/>
              </a:defRPr>
            </a:lvl1pPr>
            <a:extLst/>
          </a:lstStyle>
          <a:p>
            <a:fld id="{358EBD99-5241-4C8E-8731-00EC40681A98}" type="slidenum">
              <a:rPr lang="en-US" smtClean="0"/>
              <a:t>‹#›</a:t>
            </a:fld>
            <a:endParaRPr lang="en-US"/>
          </a:p>
        </p:txBody>
      </p:sp>
      <p:sp>
        <p:nvSpPr>
          <p:cNvPr id="22" name="Title Placeholder 21"/>
          <p:cNvSpPr>
            <a:spLocks noGrp="1"/>
          </p:cNvSpPr>
          <p:nvPr>
            <p:ph type="title"/>
          </p:nvPr>
        </p:nvSpPr>
        <p:spPr>
          <a:xfrm>
            <a:off x="457200" y="253536"/>
            <a:ext cx="8229600" cy="1143000"/>
          </a:xfrm>
          <a:prstGeom prst="rect">
            <a:avLst/>
          </a:prstGeom>
        </p:spPr>
        <p:txBody>
          <a:bodyPr rIns="91440" anchor="b">
            <a:normAutofit/>
            <a:scene3d>
              <a:camera prst="orthographicFront"/>
              <a:lightRig rig="soft" dir="t">
                <a:rot lat="0" lon="0" rev="2400000"/>
              </a:lightRig>
            </a:scene3d>
            <a:sp3d>
              <a:bevelT w="19050" h="12700"/>
            </a:sp3d>
          </a:bodyPr>
          <a:lstStyle/>
          <a:p>
            <a:r>
              <a:rPr kumimoji="0" lang="en-US"/>
              <a:t>Click to edit Master title style</a:t>
            </a:r>
          </a:p>
        </p:txBody>
      </p:sp>
      <p:sp>
        <p:nvSpPr>
          <p:cNvPr id="13" name="Text Placeholder 12"/>
          <p:cNvSpPr>
            <a:spLocks noGrp="1"/>
          </p:cNvSpPr>
          <p:nvPr>
            <p:ph type="body" idx="1"/>
          </p:nvPr>
        </p:nvSpPr>
        <p:spPr>
          <a:xfrm>
            <a:off x="457200" y="1646237"/>
            <a:ext cx="8229600" cy="4526280"/>
          </a:xfrm>
          <a:prstGeom prst="rect">
            <a:avLst/>
          </a:prstGeom>
        </p:spPr>
        <p:txBody>
          <a:bodyPr>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Tree>
  </p:cSld>
  <p:clrMap bg1="dk1" tx1="lt1" bg2="dk2" tx2="lt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marL="54864" algn="r" rtl="0" eaLnBrk="1" latinLnBrk="0" hangingPunct="1">
        <a:spcBef>
          <a:spcPct val="0"/>
        </a:spcBef>
        <a:buNone/>
        <a:defRPr kumimoji="0" sz="4600" kern="1200">
          <a:solidFill>
            <a:schemeClr val="tx2">
              <a:tint val="100000"/>
              <a:shade val="90000"/>
              <a:satMod val="250000"/>
              <a:alpha val="100000"/>
            </a:schemeClr>
          </a:solidFill>
          <a:effectLst>
            <a:outerShdw blurRad="38100" dist="25500" dir="5400000" algn="tl" rotWithShape="0">
              <a:srgbClr val="000000">
                <a:satMod val="180000"/>
                <a:alpha val="75000"/>
              </a:srgbClr>
            </a:outerShdw>
          </a:effectLst>
          <a:latin typeface="+mj-lt"/>
          <a:ea typeface="+mj-ea"/>
          <a:cs typeface="+mj-cs"/>
        </a:defRPr>
      </a:lvl1pPr>
      <a:extLst/>
    </p:titleStyle>
    <p:bodyStyle>
      <a:lvl1pPr marL="292100" indent="-292100" algn="l" rtl="0" eaLnBrk="1" latinLnBrk="0" hangingPunct="1">
        <a:spcBef>
          <a:spcPts val="0"/>
        </a:spcBef>
        <a:buClr>
          <a:schemeClr val="accent1"/>
        </a:buClr>
        <a:buSzPct val="70000"/>
        <a:buFont typeface="Wingdings 2"/>
        <a:buChar char=""/>
        <a:defRPr kumimoji="0" sz="3200" kern="1200">
          <a:solidFill>
            <a:schemeClr val="tx1"/>
          </a:solidFill>
          <a:latin typeface="+mn-lt"/>
          <a:ea typeface="+mn-ea"/>
          <a:cs typeface="+mn-cs"/>
        </a:defRPr>
      </a:lvl1pPr>
      <a:lvl2pPr marL="640080" indent="-228600" algn="l" rtl="0" eaLnBrk="1" latinLnBrk="0" hangingPunct="1">
        <a:spcBef>
          <a:spcPts val="400"/>
        </a:spcBef>
        <a:buClr>
          <a:schemeClr val="accent2"/>
        </a:buClr>
        <a:buSzPct val="90000"/>
        <a:buFontTx/>
        <a:buChar char="•"/>
        <a:defRPr kumimoji="0" sz="2600" kern="1200">
          <a:solidFill>
            <a:schemeClr val="tx1"/>
          </a:solidFill>
          <a:latin typeface="+mn-lt"/>
          <a:ea typeface="+mn-ea"/>
          <a:cs typeface="+mn-cs"/>
        </a:defRPr>
      </a:lvl2pPr>
      <a:lvl3pPr marL="822960" indent="-192024" algn="l" rtl="0" eaLnBrk="1" latinLnBrk="0" hangingPunct="1">
        <a:spcBef>
          <a:spcPts val="400"/>
        </a:spcBef>
        <a:buClr>
          <a:schemeClr val="accent3"/>
        </a:buClr>
        <a:buSzPct val="100000"/>
        <a:buFont typeface="Wingdings 2"/>
        <a:buChar char=""/>
        <a:defRPr kumimoji="0" sz="2300" kern="1200">
          <a:solidFill>
            <a:schemeClr val="tx1"/>
          </a:solidFill>
          <a:latin typeface="+mn-lt"/>
          <a:ea typeface="+mn-ea"/>
          <a:cs typeface="+mn-cs"/>
        </a:defRPr>
      </a:lvl3pPr>
      <a:lvl4pPr marL="1005840" indent="-182880" algn="l" rtl="0" eaLnBrk="1" latinLnBrk="0" hangingPunct="1">
        <a:spcBef>
          <a:spcPts val="400"/>
        </a:spcBef>
        <a:buClr>
          <a:schemeClr val="accent3"/>
        </a:buClr>
        <a:buSzPct val="100000"/>
        <a:buFont typeface="Wingdings 2"/>
        <a:buChar char=""/>
        <a:defRPr kumimoji="0" sz="2000" kern="1200">
          <a:solidFill>
            <a:schemeClr val="tx1"/>
          </a:solidFill>
          <a:latin typeface="+mn-lt"/>
          <a:ea typeface="+mn-ea"/>
          <a:cs typeface="+mn-cs"/>
        </a:defRPr>
      </a:lvl4pPr>
      <a:lvl5pPr marL="1188720" indent="-182880" algn="l" rtl="0" eaLnBrk="1" latinLnBrk="0" hangingPunct="1">
        <a:spcBef>
          <a:spcPts val="400"/>
        </a:spcBef>
        <a:buClr>
          <a:schemeClr val="accent3"/>
        </a:buClr>
        <a:buSzPct val="100000"/>
        <a:buFont typeface="Wingdings 2"/>
        <a:buChar char=""/>
        <a:defRPr kumimoji="0" sz="1900" kern="1200">
          <a:solidFill>
            <a:schemeClr val="tx1"/>
          </a:solidFill>
          <a:latin typeface="+mn-lt"/>
          <a:ea typeface="+mn-ea"/>
          <a:cs typeface="+mn-cs"/>
        </a:defRPr>
      </a:lvl5pPr>
      <a:lvl6pPr marL="1371600" indent="-173736" algn="l" rtl="0" eaLnBrk="1" latinLnBrk="0" hangingPunct="1">
        <a:spcBef>
          <a:spcPts val="400"/>
        </a:spcBef>
        <a:buClr>
          <a:schemeClr val="accent4"/>
        </a:buClr>
        <a:buFont typeface="Wingdings 2"/>
        <a:buChar char=""/>
        <a:defRPr kumimoji="0" sz="1800" kern="1200" baseline="0">
          <a:solidFill>
            <a:schemeClr val="tx1"/>
          </a:solidFill>
          <a:latin typeface="+mn-lt"/>
          <a:ea typeface="+mn-ea"/>
          <a:cs typeface="+mn-cs"/>
        </a:defRPr>
      </a:lvl6pPr>
      <a:lvl7pPr marL="155448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7pPr>
      <a:lvl8pPr marL="173736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8pPr>
      <a:lvl9pPr marL="192024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1"/>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1"/>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9127544-FB8F-4E06-B32F-28DDAA1A428C}" type="datetimeFigureOut">
              <a:rPr lang="en-US" smtClean="0">
                <a:solidFill>
                  <a:prstClr val="black">
                    <a:tint val="75000"/>
                  </a:prstClr>
                </a:solidFill>
              </a:rPr>
              <a:pPr/>
              <a:t>8/13/2025</a:t>
            </a:fld>
            <a:endParaRPr lang="en-US">
              <a:solidFill>
                <a:prstClr val="black">
                  <a:tint val="75000"/>
                </a:prstClr>
              </a:solidFill>
            </a:endParaRPr>
          </a:p>
        </p:txBody>
      </p:sp>
      <p:sp>
        <p:nvSpPr>
          <p:cNvPr id="5" name="Footer Placeholder 4"/>
          <p:cNvSpPr>
            <a:spLocks noGrp="1"/>
          </p:cNvSpPr>
          <p:nvPr>
            <p:ph type="ftr" sz="quarter" idx="3"/>
          </p:nvPr>
        </p:nvSpPr>
        <p:spPr>
          <a:xfrm>
            <a:off x="3124200" y="6356351"/>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solidFill>
                <a:prstClr val="black">
                  <a:tint val="75000"/>
                </a:prstClr>
              </a:solidFill>
            </a:endParaRPr>
          </a:p>
        </p:txBody>
      </p:sp>
      <p:sp>
        <p:nvSpPr>
          <p:cNvPr id="6" name="Slide Number Placeholder 5"/>
          <p:cNvSpPr>
            <a:spLocks noGrp="1"/>
          </p:cNvSpPr>
          <p:nvPr>
            <p:ph type="sldNum" sz="quarter" idx="4"/>
          </p:nvPr>
        </p:nvSpPr>
        <p:spPr>
          <a:xfrm>
            <a:off x="6553200" y="6356351"/>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1F762E9-2DA6-43CA-B61B-DEBF266E5671}"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221893198"/>
      </p:ext>
    </p:extLst>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Round Diagonal Corner Rectangle 6"/>
          <p:cNvSpPr/>
          <p:nvPr/>
        </p:nvSpPr>
        <p:spPr>
          <a:xfrm>
            <a:off x="164592" y="147085"/>
            <a:ext cx="8810846" cy="6565392"/>
          </a:xfrm>
          <a:prstGeom prst="round2DiagRect">
            <a:avLst>
              <a:gd name="adj1" fmla="val 11807"/>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
        <p:nvSpPr>
          <p:cNvPr id="3" name="Footer Placeholder 2"/>
          <p:cNvSpPr>
            <a:spLocks noGrp="1"/>
          </p:cNvSpPr>
          <p:nvPr>
            <p:ph type="ftr" sz="quarter" idx="3"/>
          </p:nvPr>
        </p:nvSpPr>
        <p:spPr>
          <a:xfrm>
            <a:off x="1295400" y="6400800"/>
            <a:ext cx="4212264" cy="274320"/>
          </a:xfrm>
          <a:prstGeom prst="rect">
            <a:avLst/>
          </a:prstGeom>
        </p:spPr>
        <p:txBody>
          <a:bodyPr/>
          <a:lstStyle>
            <a:lvl1pPr algn="r" eaLnBrk="1" latinLnBrk="0" hangingPunct="1">
              <a:defRPr kumimoji="0" sz="1300">
                <a:solidFill>
                  <a:schemeClr val="bg2">
                    <a:tint val="60000"/>
                    <a:satMod val="155000"/>
                  </a:schemeClr>
                </a:solidFill>
              </a:defRPr>
            </a:lvl1pPr>
            <a:extLst/>
          </a:lstStyle>
          <a:p>
            <a:endParaRPr lang="en-US">
              <a:solidFill>
                <a:srgbClr val="2F5897">
                  <a:tint val="60000"/>
                  <a:satMod val="155000"/>
                </a:srgbClr>
              </a:solidFill>
            </a:endParaRPr>
          </a:p>
        </p:txBody>
      </p:sp>
      <p:sp>
        <p:nvSpPr>
          <p:cNvPr id="14" name="Date Placeholder 13"/>
          <p:cNvSpPr>
            <a:spLocks noGrp="1"/>
          </p:cNvSpPr>
          <p:nvPr>
            <p:ph type="dt" sz="half" idx="2"/>
          </p:nvPr>
        </p:nvSpPr>
        <p:spPr>
          <a:xfrm>
            <a:off x="5562600" y="6400800"/>
            <a:ext cx="3002280" cy="274320"/>
          </a:xfrm>
          <a:prstGeom prst="rect">
            <a:avLst/>
          </a:prstGeom>
        </p:spPr>
        <p:txBody>
          <a:bodyPr/>
          <a:lstStyle>
            <a:lvl1pPr algn="l" eaLnBrk="1" latinLnBrk="0" hangingPunct="1">
              <a:defRPr kumimoji="0" sz="1300">
                <a:solidFill>
                  <a:schemeClr val="bg2">
                    <a:tint val="60000"/>
                    <a:satMod val="155000"/>
                  </a:schemeClr>
                </a:solidFill>
              </a:defRPr>
            </a:lvl1pPr>
            <a:extLst/>
          </a:lstStyle>
          <a:p>
            <a:fld id="{92FA9BF3-A48D-45DB-8328-F343445DF80C}" type="datetimeFigureOut">
              <a:rPr lang="en-US" smtClean="0">
                <a:solidFill>
                  <a:srgbClr val="2F5897">
                    <a:tint val="60000"/>
                    <a:satMod val="155000"/>
                  </a:srgbClr>
                </a:solidFill>
              </a:rPr>
              <a:pPr/>
              <a:t>8/13/2025</a:t>
            </a:fld>
            <a:endParaRPr lang="en-US">
              <a:solidFill>
                <a:srgbClr val="2F5897">
                  <a:tint val="60000"/>
                  <a:satMod val="155000"/>
                </a:srgbClr>
              </a:solidFill>
            </a:endParaRPr>
          </a:p>
        </p:txBody>
      </p:sp>
      <p:sp>
        <p:nvSpPr>
          <p:cNvPr id="23" name="Slide Number Placeholder 22"/>
          <p:cNvSpPr>
            <a:spLocks noGrp="1"/>
          </p:cNvSpPr>
          <p:nvPr>
            <p:ph type="sldNum" sz="quarter" idx="4"/>
          </p:nvPr>
        </p:nvSpPr>
        <p:spPr>
          <a:xfrm>
            <a:off x="8638952" y="6514568"/>
            <a:ext cx="464288" cy="274320"/>
          </a:xfrm>
          <a:prstGeom prst="rect">
            <a:avLst/>
          </a:prstGeom>
        </p:spPr>
        <p:txBody>
          <a:bodyPr anchor="ctr"/>
          <a:lstStyle>
            <a:lvl1pPr algn="r" eaLnBrk="1" latinLnBrk="0" hangingPunct="1">
              <a:defRPr kumimoji="0" sz="1600">
                <a:solidFill>
                  <a:schemeClr val="tx2">
                    <a:shade val="90000"/>
                  </a:schemeClr>
                </a:solidFill>
                <a:effectLst/>
              </a:defRPr>
            </a:lvl1pPr>
            <a:extLst/>
          </a:lstStyle>
          <a:p>
            <a:fld id="{358EBD99-5241-4C8E-8731-00EC40681A98}" type="slidenum">
              <a:rPr lang="en-US" smtClean="0">
                <a:solidFill>
                  <a:srgbClr val="E4E9EF">
                    <a:shade val="90000"/>
                  </a:srgbClr>
                </a:solidFill>
              </a:rPr>
              <a:pPr/>
              <a:t>‹#›</a:t>
            </a:fld>
            <a:endParaRPr lang="en-US">
              <a:solidFill>
                <a:srgbClr val="E4E9EF">
                  <a:shade val="90000"/>
                </a:srgbClr>
              </a:solidFill>
            </a:endParaRPr>
          </a:p>
        </p:txBody>
      </p:sp>
      <p:sp>
        <p:nvSpPr>
          <p:cNvPr id="22" name="Title Placeholder 21"/>
          <p:cNvSpPr>
            <a:spLocks noGrp="1"/>
          </p:cNvSpPr>
          <p:nvPr>
            <p:ph type="title"/>
          </p:nvPr>
        </p:nvSpPr>
        <p:spPr>
          <a:xfrm>
            <a:off x="457200" y="253536"/>
            <a:ext cx="8229600" cy="1143000"/>
          </a:xfrm>
          <a:prstGeom prst="rect">
            <a:avLst/>
          </a:prstGeom>
        </p:spPr>
        <p:txBody>
          <a:bodyPr rIns="91440" anchor="b">
            <a:normAutofit/>
            <a:scene3d>
              <a:camera prst="orthographicFront"/>
              <a:lightRig rig="soft" dir="t">
                <a:rot lat="0" lon="0" rev="2400000"/>
              </a:lightRig>
            </a:scene3d>
            <a:sp3d>
              <a:bevelT w="19050" h="12700"/>
            </a:sp3d>
          </a:bodyPr>
          <a:lstStyle/>
          <a:p>
            <a:r>
              <a:rPr kumimoji="0" lang="en-US"/>
              <a:t>Click to edit Master title style</a:t>
            </a:r>
          </a:p>
        </p:txBody>
      </p:sp>
      <p:sp>
        <p:nvSpPr>
          <p:cNvPr id="13" name="Text Placeholder 12"/>
          <p:cNvSpPr>
            <a:spLocks noGrp="1"/>
          </p:cNvSpPr>
          <p:nvPr>
            <p:ph type="body" idx="1"/>
          </p:nvPr>
        </p:nvSpPr>
        <p:spPr>
          <a:xfrm>
            <a:off x="457200" y="1646237"/>
            <a:ext cx="8229600" cy="4526280"/>
          </a:xfrm>
          <a:prstGeom prst="rect">
            <a:avLst/>
          </a:prstGeom>
        </p:spPr>
        <p:txBody>
          <a:bodyPr>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Tree>
    <p:extLst>
      <p:ext uri="{BB962C8B-B14F-4D97-AF65-F5344CB8AC3E}">
        <p14:creationId xmlns:p14="http://schemas.microsoft.com/office/powerpoint/2010/main" val="2080586833"/>
      </p:ext>
    </p:extLst>
  </p:cSld>
  <p:clrMap bg1="dk1" tx1="lt1" bg2="dk2" tx2="lt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txStyles>
    <p:titleStyle>
      <a:lvl1pPr marL="54864" algn="r" rtl="0" eaLnBrk="1" latinLnBrk="0" hangingPunct="1">
        <a:spcBef>
          <a:spcPct val="0"/>
        </a:spcBef>
        <a:buNone/>
        <a:defRPr kumimoji="0" sz="4600" kern="1200">
          <a:solidFill>
            <a:schemeClr val="tx2">
              <a:tint val="100000"/>
              <a:shade val="90000"/>
              <a:satMod val="250000"/>
              <a:alpha val="100000"/>
            </a:schemeClr>
          </a:solidFill>
          <a:effectLst>
            <a:outerShdw blurRad="38100" dist="25500" dir="5400000" algn="tl" rotWithShape="0">
              <a:srgbClr val="000000">
                <a:satMod val="180000"/>
                <a:alpha val="75000"/>
              </a:srgbClr>
            </a:outerShdw>
          </a:effectLst>
          <a:latin typeface="+mj-lt"/>
          <a:ea typeface="+mj-ea"/>
          <a:cs typeface="+mj-cs"/>
        </a:defRPr>
      </a:lvl1pPr>
      <a:extLst/>
    </p:titleStyle>
    <p:bodyStyle>
      <a:lvl1pPr marL="292100" indent="-292100" algn="l" rtl="0" eaLnBrk="1" latinLnBrk="0" hangingPunct="1">
        <a:spcBef>
          <a:spcPts val="0"/>
        </a:spcBef>
        <a:buClr>
          <a:schemeClr val="accent1"/>
        </a:buClr>
        <a:buSzPct val="70000"/>
        <a:buFont typeface="Wingdings 2"/>
        <a:buChar char=""/>
        <a:defRPr kumimoji="0" sz="3200" kern="1200">
          <a:solidFill>
            <a:schemeClr val="tx1"/>
          </a:solidFill>
          <a:latin typeface="+mn-lt"/>
          <a:ea typeface="+mn-ea"/>
          <a:cs typeface="+mn-cs"/>
        </a:defRPr>
      </a:lvl1pPr>
      <a:lvl2pPr marL="640080" indent="-228600" algn="l" rtl="0" eaLnBrk="1" latinLnBrk="0" hangingPunct="1">
        <a:spcBef>
          <a:spcPts val="400"/>
        </a:spcBef>
        <a:buClr>
          <a:schemeClr val="accent2"/>
        </a:buClr>
        <a:buSzPct val="90000"/>
        <a:buFontTx/>
        <a:buChar char="•"/>
        <a:defRPr kumimoji="0" sz="2600" kern="1200">
          <a:solidFill>
            <a:schemeClr val="tx1"/>
          </a:solidFill>
          <a:latin typeface="+mn-lt"/>
          <a:ea typeface="+mn-ea"/>
          <a:cs typeface="+mn-cs"/>
        </a:defRPr>
      </a:lvl2pPr>
      <a:lvl3pPr marL="822960" indent="-192024" algn="l" rtl="0" eaLnBrk="1" latinLnBrk="0" hangingPunct="1">
        <a:spcBef>
          <a:spcPts val="400"/>
        </a:spcBef>
        <a:buClr>
          <a:schemeClr val="accent3"/>
        </a:buClr>
        <a:buSzPct val="100000"/>
        <a:buFont typeface="Wingdings 2"/>
        <a:buChar char=""/>
        <a:defRPr kumimoji="0" sz="2300" kern="1200">
          <a:solidFill>
            <a:schemeClr val="tx1"/>
          </a:solidFill>
          <a:latin typeface="+mn-lt"/>
          <a:ea typeface="+mn-ea"/>
          <a:cs typeface="+mn-cs"/>
        </a:defRPr>
      </a:lvl3pPr>
      <a:lvl4pPr marL="1005840" indent="-182880" algn="l" rtl="0" eaLnBrk="1" latinLnBrk="0" hangingPunct="1">
        <a:spcBef>
          <a:spcPts val="400"/>
        </a:spcBef>
        <a:buClr>
          <a:schemeClr val="accent3"/>
        </a:buClr>
        <a:buSzPct val="100000"/>
        <a:buFont typeface="Wingdings 2"/>
        <a:buChar char=""/>
        <a:defRPr kumimoji="0" sz="2000" kern="1200">
          <a:solidFill>
            <a:schemeClr val="tx1"/>
          </a:solidFill>
          <a:latin typeface="+mn-lt"/>
          <a:ea typeface="+mn-ea"/>
          <a:cs typeface="+mn-cs"/>
        </a:defRPr>
      </a:lvl4pPr>
      <a:lvl5pPr marL="1188720" indent="-182880" algn="l" rtl="0" eaLnBrk="1" latinLnBrk="0" hangingPunct="1">
        <a:spcBef>
          <a:spcPts val="400"/>
        </a:spcBef>
        <a:buClr>
          <a:schemeClr val="accent3"/>
        </a:buClr>
        <a:buSzPct val="100000"/>
        <a:buFont typeface="Wingdings 2"/>
        <a:buChar char=""/>
        <a:defRPr kumimoji="0" sz="1900" kern="1200">
          <a:solidFill>
            <a:schemeClr val="tx1"/>
          </a:solidFill>
          <a:latin typeface="+mn-lt"/>
          <a:ea typeface="+mn-ea"/>
          <a:cs typeface="+mn-cs"/>
        </a:defRPr>
      </a:lvl5pPr>
      <a:lvl6pPr marL="1371600" indent="-173736" algn="l" rtl="0" eaLnBrk="1" latinLnBrk="0" hangingPunct="1">
        <a:spcBef>
          <a:spcPts val="400"/>
        </a:spcBef>
        <a:buClr>
          <a:schemeClr val="accent4"/>
        </a:buClr>
        <a:buFont typeface="Wingdings 2"/>
        <a:buChar char=""/>
        <a:defRPr kumimoji="0" sz="1800" kern="1200" baseline="0">
          <a:solidFill>
            <a:schemeClr val="tx1"/>
          </a:solidFill>
          <a:latin typeface="+mn-lt"/>
          <a:ea typeface="+mn-ea"/>
          <a:cs typeface="+mn-cs"/>
        </a:defRPr>
      </a:lvl6pPr>
      <a:lvl7pPr marL="155448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7pPr>
      <a:lvl8pPr marL="173736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8pPr>
      <a:lvl9pPr marL="192024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4.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25.xml.rels><?xml version="1.0" encoding="UTF-8" standalone="yes"?>
<Relationships xmlns="http://schemas.openxmlformats.org/package/2006/relationships"><Relationship Id="rId2" Type="http://schemas.openxmlformats.org/officeDocument/2006/relationships/hyperlink" Target="https://twu.edu/registrar/dropping-courses-or-withdrawing/" TargetMode="External"/><Relationship Id="rId1" Type="http://schemas.openxmlformats.org/officeDocument/2006/relationships/slideLayout" Target="../slideLayouts/slideLayout24.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sz="8800" b="1" dirty="0"/>
              <a:t>Registrar 101</a:t>
            </a:r>
          </a:p>
        </p:txBody>
      </p:sp>
      <p:sp>
        <p:nvSpPr>
          <p:cNvPr id="3" name="Subtitle 2"/>
          <p:cNvSpPr>
            <a:spLocks noGrp="1"/>
          </p:cNvSpPr>
          <p:nvPr>
            <p:ph type="subTitle" idx="1"/>
          </p:nvPr>
        </p:nvSpPr>
        <p:spPr>
          <a:xfrm>
            <a:off x="1066800" y="2819400"/>
            <a:ext cx="7627034" cy="2971800"/>
          </a:xfrm>
        </p:spPr>
        <p:txBody>
          <a:bodyPr>
            <a:noAutofit/>
          </a:bodyPr>
          <a:lstStyle/>
          <a:p>
            <a:r>
              <a:rPr lang="en-US" sz="3600" b="1" dirty="0">
                <a:effectLst>
                  <a:outerShdw blurRad="38100" dist="38100" dir="2700000" algn="tl">
                    <a:srgbClr val="000000">
                      <a:alpha val="43137"/>
                    </a:srgbClr>
                  </a:outerShdw>
                </a:effectLst>
              </a:rPr>
              <a:t>Texas Woman’s University</a:t>
            </a:r>
          </a:p>
          <a:p>
            <a:r>
              <a:rPr lang="en-US" sz="3600" b="1" dirty="0">
                <a:effectLst>
                  <a:outerShdw blurRad="38100" dist="38100" dir="2700000" algn="tl">
                    <a:srgbClr val="000000">
                      <a:alpha val="43137"/>
                    </a:srgbClr>
                  </a:outerShdw>
                </a:effectLst>
              </a:rPr>
              <a:t>Office of the Registrar</a:t>
            </a:r>
          </a:p>
          <a:p>
            <a:r>
              <a:rPr lang="en-US" sz="3600" b="1" dirty="0">
                <a:effectLst>
                  <a:outerShdw blurRad="38100" dist="38100" dir="2700000" algn="tl">
                    <a:srgbClr val="000000">
                      <a:alpha val="43137"/>
                    </a:srgbClr>
                  </a:outerShdw>
                </a:effectLst>
              </a:rPr>
              <a:t>www.twu.edu/registrar</a:t>
            </a:r>
          </a:p>
          <a:p>
            <a:endParaRPr lang="en-US" sz="3600" b="1" dirty="0">
              <a:effectLst>
                <a:outerShdw blurRad="38100" dist="38100" dir="2700000" algn="tl">
                  <a:srgbClr val="000000">
                    <a:alpha val="43137"/>
                  </a:srgbClr>
                </a:outerShdw>
              </a:effectLst>
            </a:endParaRPr>
          </a:p>
          <a:p>
            <a:r>
              <a:rPr lang="en-US" sz="3600" b="1" dirty="0">
                <a:effectLst>
                  <a:outerShdw blurRad="38100" dist="38100" dir="2700000" algn="tl">
                    <a:srgbClr val="000000">
                      <a:alpha val="43137"/>
                    </a:srgbClr>
                  </a:outerShdw>
                </a:effectLst>
              </a:rPr>
              <a:t>940-898-3036</a:t>
            </a:r>
          </a:p>
          <a:p>
            <a:r>
              <a:rPr lang="en-US" sz="3600" b="1" dirty="0">
                <a:effectLst>
                  <a:outerShdw blurRad="38100" dist="38100" dir="2700000" algn="tl">
                    <a:srgbClr val="000000">
                      <a:alpha val="43137"/>
                    </a:srgbClr>
                  </a:outerShdw>
                </a:effectLst>
              </a:rPr>
              <a:t>registrar@twu.edu</a:t>
            </a:r>
          </a:p>
        </p:txBody>
      </p:sp>
    </p:spTree>
    <p:extLst>
      <p:ext uri="{BB962C8B-B14F-4D97-AF65-F5344CB8AC3E}">
        <p14:creationId xmlns:p14="http://schemas.microsoft.com/office/powerpoint/2010/main" val="16961984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646237"/>
            <a:ext cx="8534400" cy="4526280"/>
          </a:xfrm>
        </p:spPr>
        <p:txBody>
          <a:bodyPr>
            <a:normAutofit/>
          </a:bodyPr>
          <a:lstStyle/>
          <a:p>
            <a:pPr>
              <a:buClr>
                <a:schemeClr val="tx1"/>
              </a:buClr>
              <a:buFont typeface="Courier New" pitchFamily="49" charset="0"/>
              <a:buChar char="o"/>
            </a:pPr>
            <a:r>
              <a:rPr lang="en-US" sz="2400" dirty="0"/>
              <a:t>Oversee and maintain application of state mandated Six-Drop</a:t>
            </a:r>
          </a:p>
          <a:p>
            <a:pPr>
              <a:buClr>
                <a:schemeClr val="tx1"/>
              </a:buClr>
              <a:buFont typeface="Courier New" pitchFamily="49" charset="0"/>
              <a:buChar char="o"/>
            </a:pPr>
            <a:endParaRPr lang="en-US" sz="2400" dirty="0"/>
          </a:p>
          <a:p>
            <a:pPr lvl="0">
              <a:buClr>
                <a:schemeClr val="tx1"/>
              </a:buClr>
              <a:buFont typeface="Courier New" pitchFamily="49" charset="0"/>
              <a:buChar char="o"/>
            </a:pPr>
            <a:r>
              <a:rPr lang="en-US" sz="2400" dirty="0"/>
              <a:t>Process and maintain meningitis vaccination records required by law for enrollment</a:t>
            </a:r>
          </a:p>
          <a:p>
            <a:pPr lvl="0">
              <a:buClr>
                <a:schemeClr val="tx1"/>
              </a:buClr>
              <a:buFont typeface="Courier New" pitchFamily="49" charset="0"/>
              <a:buChar char="o"/>
            </a:pPr>
            <a:endParaRPr lang="en-US" sz="2400" dirty="0"/>
          </a:p>
          <a:p>
            <a:pPr lvl="0">
              <a:buClr>
                <a:schemeClr val="tx1"/>
              </a:buClr>
              <a:buFont typeface="Courier New" pitchFamily="49" charset="0"/>
              <a:buChar char="o"/>
            </a:pPr>
            <a:r>
              <a:rPr lang="en-US" sz="2400" dirty="0"/>
              <a:t>Maintain compliance with institutional, state, and federal policies and regulations.</a:t>
            </a:r>
          </a:p>
          <a:p>
            <a:pPr marL="0" indent="0">
              <a:buClr>
                <a:schemeClr val="tx1"/>
              </a:buClr>
              <a:buNone/>
            </a:pPr>
            <a:endParaRPr lang="en-US" sz="2400" dirty="0"/>
          </a:p>
          <a:p>
            <a:pPr lvl="0">
              <a:buClr>
                <a:schemeClr val="tx1"/>
              </a:buClr>
              <a:buFont typeface="Courier New" pitchFamily="49" charset="0"/>
              <a:buChar char="o"/>
            </a:pPr>
            <a:endParaRPr lang="en-US" sz="2400" dirty="0"/>
          </a:p>
        </p:txBody>
      </p:sp>
      <p:sp>
        <p:nvSpPr>
          <p:cNvPr id="4" name="Title 1"/>
          <p:cNvSpPr>
            <a:spLocks noGrp="1"/>
          </p:cNvSpPr>
          <p:nvPr>
            <p:ph type="title"/>
          </p:nvPr>
        </p:nvSpPr>
        <p:spPr/>
        <p:txBody>
          <a:bodyPr>
            <a:normAutofit fontScale="90000"/>
          </a:bodyPr>
          <a:lstStyle/>
          <a:p>
            <a:r>
              <a:rPr lang="en-US" b="1" dirty="0"/>
              <a:t>Office of the Registrar</a:t>
            </a:r>
            <a:br>
              <a:rPr lang="en-US" dirty="0"/>
            </a:br>
            <a:r>
              <a:rPr lang="en-US" sz="3600" b="1" dirty="0"/>
              <a:t>Functions and Responsibilities</a:t>
            </a:r>
          </a:p>
        </p:txBody>
      </p:sp>
    </p:spTree>
    <p:extLst>
      <p:ext uri="{BB962C8B-B14F-4D97-AF65-F5344CB8AC3E}">
        <p14:creationId xmlns:p14="http://schemas.microsoft.com/office/powerpoint/2010/main" val="26576346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inVertic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barn(inVertical)">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barn(inVertical)">
                                      <p:cBhvr>
                                        <p:cTn id="1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914400" y="228600"/>
            <a:ext cx="7315200" cy="731520"/>
          </a:xfrm>
          <a:ln>
            <a:solidFill>
              <a:schemeClr val="bg1"/>
            </a:solidFill>
          </a:ln>
        </p:spPr>
        <p:txBody>
          <a:bodyPr>
            <a:normAutofit/>
          </a:bodyPr>
          <a:lstStyle/>
          <a:p>
            <a:r>
              <a:rPr lang="en-US" sz="3200" b="1" dirty="0">
                <a:solidFill>
                  <a:schemeClr val="tx2">
                    <a:lumMod val="60000"/>
                    <a:lumOff val="40000"/>
                  </a:schemeClr>
                </a:solidFill>
              </a:rPr>
              <a:t>Office of the Registrar</a:t>
            </a:r>
          </a:p>
        </p:txBody>
      </p:sp>
      <p:sp>
        <p:nvSpPr>
          <p:cNvPr id="5" name="Rectangle 4"/>
          <p:cNvSpPr/>
          <p:nvPr/>
        </p:nvSpPr>
        <p:spPr>
          <a:xfrm>
            <a:off x="3632200" y="1143000"/>
            <a:ext cx="1930400" cy="4572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solidFill>
                  <a:prstClr val="white"/>
                </a:solidFill>
              </a:rPr>
              <a:t>Jenna Lee</a:t>
            </a:r>
          </a:p>
          <a:p>
            <a:pPr algn="ctr"/>
            <a:r>
              <a:rPr lang="en-US" sz="1400" dirty="0">
                <a:solidFill>
                  <a:prstClr val="white"/>
                </a:solidFill>
              </a:rPr>
              <a:t>University Registrar</a:t>
            </a:r>
          </a:p>
        </p:txBody>
      </p:sp>
      <p:sp>
        <p:nvSpPr>
          <p:cNvPr id="21" name="Rectangle 20"/>
          <p:cNvSpPr/>
          <p:nvPr/>
        </p:nvSpPr>
        <p:spPr>
          <a:xfrm>
            <a:off x="7162800" y="3538997"/>
            <a:ext cx="1828800" cy="4572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solidFill>
                  <a:prstClr val="white"/>
                </a:solidFill>
              </a:rPr>
              <a:t>Nancy Albee</a:t>
            </a:r>
          </a:p>
          <a:p>
            <a:pPr algn="ctr"/>
            <a:r>
              <a:rPr lang="en-US" sz="1400" dirty="0" err="1">
                <a:solidFill>
                  <a:prstClr val="white"/>
                </a:solidFill>
              </a:rPr>
              <a:t>Reg</a:t>
            </a:r>
            <a:r>
              <a:rPr lang="en-US" sz="1400" dirty="0">
                <a:solidFill>
                  <a:prstClr val="white"/>
                </a:solidFill>
              </a:rPr>
              <a:t> </a:t>
            </a:r>
            <a:r>
              <a:rPr lang="en-US" sz="1400" dirty="0" err="1">
                <a:solidFill>
                  <a:prstClr val="white"/>
                </a:solidFill>
              </a:rPr>
              <a:t>Proc</a:t>
            </a:r>
            <a:r>
              <a:rPr lang="en-US" sz="1400" dirty="0">
                <a:solidFill>
                  <a:prstClr val="white"/>
                </a:solidFill>
              </a:rPr>
              <a:t> Spec I</a:t>
            </a:r>
          </a:p>
        </p:txBody>
      </p:sp>
      <p:sp>
        <p:nvSpPr>
          <p:cNvPr id="22" name="Rectangle 21"/>
          <p:cNvSpPr/>
          <p:nvPr/>
        </p:nvSpPr>
        <p:spPr>
          <a:xfrm>
            <a:off x="7162800" y="2812002"/>
            <a:ext cx="1828800" cy="4572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solidFill>
                  <a:prstClr val="white"/>
                </a:solidFill>
              </a:rPr>
              <a:t>Diane Landeros</a:t>
            </a:r>
          </a:p>
          <a:p>
            <a:pPr algn="ctr"/>
            <a:r>
              <a:rPr lang="en-US" sz="1400" dirty="0">
                <a:solidFill>
                  <a:prstClr val="white"/>
                </a:solidFill>
              </a:rPr>
              <a:t>Sr. Reg. Serv. Analyst</a:t>
            </a:r>
          </a:p>
        </p:txBody>
      </p:sp>
      <p:sp>
        <p:nvSpPr>
          <p:cNvPr id="26" name="Rectangle 25"/>
          <p:cNvSpPr/>
          <p:nvPr/>
        </p:nvSpPr>
        <p:spPr>
          <a:xfrm>
            <a:off x="316923" y="2147455"/>
            <a:ext cx="1828800" cy="4572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solidFill>
                  <a:prstClr val="white"/>
                </a:solidFill>
              </a:rPr>
              <a:t>Lauren Puyear</a:t>
            </a:r>
          </a:p>
          <a:p>
            <a:pPr algn="ctr"/>
            <a:r>
              <a:rPr lang="en-US" sz="1400" dirty="0">
                <a:solidFill>
                  <a:prstClr val="white"/>
                </a:solidFill>
              </a:rPr>
              <a:t>Associate Registrar</a:t>
            </a:r>
          </a:p>
        </p:txBody>
      </p:sp>
      <p:sp>
        <p:nvSpPr>
          <p:cNvPr id="27" name="Rectangle 26"/>
          <p:cNvSpPr/>
          <p:nvPr/>
        </p:nvSpPr>
        <p:spPr>
          <a:xfrm>
            <a:off x="316923" y="3538997"/>
            <a:ext cx="1828800" cy="4572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solidFill>
                  <a:prstClr val="white"/>
                </a:solidFill>
              </a:rPr>
              <a:t>Melanie Baker</a:t>
            </a:r>
          </a:p>
          <a:p>
            <a:pPr algn="ctr"/>
            <a:r>
              <a:rPr lang="en-US" sz="1400" dirty="0">
                <a:solidFill>
                  <a:prstClr val="white"/>
                </a:solidFill>
              </a:rPr>
              <a:t>Sr. </a:t>
            </a:r>
            <a:r>
              <a:rPr lang="en-US" sz="1400" dirty="0" err="1">
                <a:solidFill>
                  <a:prstClr val="white"/>
                </a:solidFill>
              </a:rPr>
              <a:t>Reg</a:t>
            </a:r>
            <a:r>
              <a:rPr lang="en-US" sz="1400" dirty="0">
                <a:solidFill>
                  <a:prstClr val="white"/>
                </a:solidFill>
              </a:rPr>
              <a:t> </a:t>
            </a:r>
            <a:r>
              <a:rPr lang="en-US" sz="1400" dirty="0" err="1">
                <a:solidFill>
                  <a:prstClr val="white"/>
                </a:solidFill>
              </a:rPr>
              <a:t>Serv</a:t>
            </a:r>
            <a:r>
              <a:rPr lang="en-US" sz="1400" dirty="0">
                <a:solidFill>
                  <a:prstClr val="white"/>
                </a:solidFill>
              </a:rPr>
              <a:t> Analyst</a:t>
            </a:r>
          </a:p>
        </p:txBody>
      </p:sp>
      <p:sp>
        <p:nvSpPr>
          <p:cNvPr id="30" name="Rectangle 29"/>
          <p:cNvSpPr/>
          <p:nvPr/>
        </p:nvSpPr>
        <p:spPr>
          <a:xfrm>
            <a:off x="337638" y="2813482"/>
            <a:ext cx="1828800" cy="4572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solidFill>
                  <a:prstClr val="white"/>
                </a:solidFill>
              </a:rPr>
              <a:t>Brenda Maddox</a:t>
            </a:r>
          </a:p>
          <a:p>
            <a:pPr algn="ctr"/>
            <a:r>
              <a:rPr lang="en-US" sz="1400" dirty="0">
                <a:solidFill>
                  <a:prstClr val="white"/>
                </a:solidFill>
              </a:rPr>
              <a:t>Sr. </a:t>
            </a:r>
            <a:r>
              <a:rPr lang="en-US" sz="1400" dirty="0" err="1">
                <a:solidFill>
                  <a:prstClr val="white"/>
                </a:solidFill>
              </a:rPr>
              <a:t>Reg</a:t>
            </a:r>
            <a:r>
              <a:rPr lang="en-US" sz="1400" dirty="0">
                <a:solidFill>
                  <a:prstClr val="white"/>
                </a:solidFill>
              </a:rPr>
              <a:t> </a:t>
            </a:r>
            <a:r>
              <a:rPr lang="en-US" sz="1400" dirty="0" err="1">
                <a:solidFill>
                  <a:prstClr val="white"/>
                </a:solidFill>
              </a:rPr>
              <a:t>Serv</a:t>
            </a:r>
            <a:r>
              <a:rPr lang="en-US" sz="1400" dirty="0">
                <a:solidFill>
                  <a:prstClr val="white"/>
                </a:solidFill>
              </a:rPr>
              <a:t> Analyst</a:t>
            </a:r>
          </a:p>
        </p:txBody>
      </p:sp>
      <p:sp>
        <p:nvSpPr>
          <p:cNvPr id="32" name="Rectangle 31"/>
          <p:cNvSpPr/>
          <p:nvPr/>
        </p:nvSpPr>
        <p:spPr>
          <a:xfrm>
            <a:off x="337638" y="4267200"/>
            <a:ext cx="1828800" cy="4572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solidFill>
                  <a:prstClr val="white"/>
                </a:solidFill>
              </a:rPr>
              <a:t>Tatiyana Terrell</a:t>
            </a:r>
          </a:p>
          <a:p>
            <a:pPr algn="ctr"/>
            <a:r>
              <a:rPr lang="en-US" sz="1400" dirty="0" err="1">
                <a:solidFill>
                  <a:prstClr val="white"/>
                </a:solidFill>
              </a:rPr>
              <a:t>Reg</a:t>
            </a:r>
            <a:r>
              <a:rPr lang="en-US" sz="1400" dirty="0">
                <a:solidFill>
                  <a:prstClr val="white"/>
                </a:solidFill>
              </a:rPr>
              <a:t> Process Spec I</a:t>
            </a:r>
          </a:p>
        </p:txBody>
      </p:sp>
      <p:sp>
        <p:nvSpPr>
          <p:cNvPr id="34" name="Rectangle 33"/>
          <p:cNvSpPr/>
          <p:nvPr/>
        </p:nvSpPr>
        <p:spPr>
          <a:xfrm>
            <a:off x="4902199" y="2147456"/>
            <a:ext cx="1828800" cy="4572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solidFill>
                  <a:prstClr val="white"/>
                </a:solidFill>
              </a:rPr>
              <a:t>Alejandro Alvarado</a:t>
            </a:r>
          </a:p>
          <a:p>
            <a:pPr algn="ctr"/>
            <a:r>
              <a:rPr lang="en-US" sz="1400" dirty="0">
                <a:solidFill>
                  <a:prstClr val="white"/>
                </a:solidFill>
              </a:rPr>
              <a:t>Sr. </a:t>
            </a:r>
            <a:r>
              <a:rPr lang="en-US" sz="1400" dirty="0" err="1">
                <a:solidFill>
                  <a:prstClr val="white"/>
                </a:solidFill>
              </a:rPr>
              <a:t>Reg</a:t>
            </a:r>
            <a:r>
              <a:rPr lang="en-US" sz="1400" dirty="0">
                <a:solidFill>
                  <a:prstClr val="white"/>
                </a:solidFill>
              </a:rPr>
              <a:t> </a:t>
            </a:r>
            <a:r>
              <a:rPr lang="en-US" sz="1400" dirty="0" err="1">
                <a:solidFill>
                  <a:prstClr val="white"/>
                </a:solidFill>
              </a:rPr>
              <a:t>Serv</a:t>
            </a:r>
            <a:r>
              <a:rPr lang="en-US" sz="1400" dirty="0">
                <a:solidFill>
                  <a:prstClr val="white"/>
                </a:solidFill>
              </a:rPr>
              <a:t> Analyst</a:t>
            </a:r>
          </a:p>
        </p:txBody>
      </p:sp>
      <p:sp>
        <p:nvSpPr>
          <p:cNvPr id="39" name="Date Placeholder 38"/>
          <p:cNvSpPr>
            <a:spLocks noGrp="1"/>
          </p:cNvSpPr>
          <p:nvPr>
            <p:ph type="dt" sz="half" idx="10"/>
          </p:nvPr>
        </p:nvSpPr>
        <p:spPr>
          <a:xfrm>
            <a:off x="457200" y="6492875"/>
            <a:ext cx="2133600" cy="365125"/>
          </a:xfrm>
        </p:spPr>
        <p:txBody>
          <a:bodyPr/>
          <a:lstStyle/>
          <a:p>
            <a:fld id="{6F0EF411-3A89-4609-A267-7781D7EA9A4D}" type="datetime1">
              <a:rPr lang="en-US" smtClean="0">
                <a:solidFill>
                  <a:prstClr val="black">
                    <a:tint val="75000"/>
                  </a:prstClr>
                </a:solidFill>
              </a:rPr>
              <a:pPr/>
              <a:t>8/13/2025</a:t>
            </a:fld>
            <a:endParaRPr lang="en-US" dirty="0">
              <a:solidFill>
                <a:prstClr val="black">
                  <a:tint val="75000"/>
                </a:prstClr>
              </a:solidFill>
            </a:endParaRPr>
          </a:p>
        </p:txBody>
      </p:sp>
      <p:cxnSp>
        <p:nvCxnSpPr>
          <p:cNvPr id="47" name="Straight Connector 46"/>
          <p:cNvCxnSpPr/>
          <p:nvPr/>
        </p:nvCxnSpPr>
        <p:spPr>
          <a:xfrm rot="5400000">
            <a:off x="4457700" y="1790700"/>
            <a:ext cx="3810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51" name="Straight Connector 50"/>
          <p:cNvCxnSpPr/>
          <p:nvPr/>
        </p:nvCxnSpPr>
        <p:spPr>
          <a:xfrm flipV="1">
            <a:off x="3149601" y="1978573"/>
            <a:ext cx="4927600" cy="2"/>
          </a:xfrm>
          <a:prstGeom prst="line">
            <a:avLst/>
          </a:prstGeom>
        </p:spPr>
        <p:style>
          <a:lnRef idx="1">
            <a:schemeClr val="accent1"/>
          </a:lnRef>
          <a:fillRef idx="0">
            <a:schemeClr val="accent1"/>
          </a:fillRef>
          <a:effectRef idx="0">
            <a:schemeClr val="accent1"/>
          </a:effectRef>
          <a:fontRef idx="minor">
            <a:schemeClr val="tx1"/>
          </a:fontRef>
        </p:style>
      </p:cxnSp>
      <p:cxnSp>
        <p:nvCxnSpPr>
          <p:cNvPr id="60" name="Straight Connector 59"/>
          <p:cNvCxnSpPr/>
          <p:nvPr/>
        </p:nvCxnSpPr>
        <p:spPr>
          <a:xfrm flipH="1" flipV="1">
            <a:off x="2171700" y="3051465"/>
            <a:ext cx="199590" cy="1732"/>
          </a:xfrm>
          <a:prstGeom prst="line">
            <a:avLst/>
          </a:prstGeom>
        </p:spPr>
        <p:style>
          <a:lnRef idx="1">
            <a:schemeClr val="accent1"/>
          </a:lnRef>
          <a:fillRef idx="0">
            <a:schemeClr val="accent1"/>
          </a:fillRef>
          <a:effectRef idx="0">
            <a:schemeClr val="accent1"/>
          </a:effectRef>
          <a:fontRef idx="minor">
            <a:schemeClr val="tx1"/>
          </a:fontRef>
        </p:style>
      </p:cxnSp>
      <p:cxnSp>
        <p:nvCxnSpPr>
          <p:cNvPr id="65" name="Straight Connector 64"/>
          <p:cNvCxnSpPr/>
          <p:nvPr/>
        </p:nvCxnSpPr>
        <p:spPr>
          <a:xfrm flipH="1" flipV="1">
            <a:off x="2130135" y="3773632"/>
            <a:ext cx="244187" cy="1"/>
          </a:xfrm>
          <a:prstGeom prst="line">
            <a:avLst/>
          </a:prstGeom>
        </p:spPr>
        <p:style>
          <a:lnRef idx="1">
            <a:schemeClr val="accent1"/>
          </a:lnRef>
          <a:fillRef idx="0">
            <a:schemeClr val="accent1"/>
          </a:fillRef>
          <a:effectRef idx="0">
            <a:schemeClr val="accent1"/>
          </a:effectRef>
          <a:fontRef idx="minor">
            <a:schemeClr val="tx1"/>
          </a:fontRef>
        </p:style>
      </p:cxnSp>
      <p:cxnSp>
        <p:nvCxnSpPr>
          <p:cNvPr id="41" name="Straight Connector 40"/>
          <p:cNvCxnSpPr/>
          <p:nvPr/>
        </p:nvCxnSpPr>
        <p:spPr>
          <a:xfrm rot="5400000" flipH="1" flipV="1">
            <a:off x="6324600" y="3429000"/>
            <a:ext cx="0" cy="0"/>
          </a:xfrm>
          <a:prstGeom prst="line">
            <a:avLst/>
          </a:prstGeom>
        </p:spPr>
        <p:style>
          <a:lnRef idx="1">
            <a:schemeClr val="accent1"/>
          </a:lnRef>
          <a:fillRef idx="0">
            <a:schemeClr val="accent1"/>
          </a:fillRef>
          <a:effectRef idx="0">
            <a:schemeClr val="accent1"/>
          </a:effectRef>
          <a:fontRef idx="minor">
            <a:schemeClr val="tx1"/>
          </a:fontRef>
        </p:style>
      </p:cxnSp>
      <p:sp>
        <p:nvSpPr>
          <p:cNvPr id="42" name="Rectangle 41"/>
          <p:cNvSpPr/>
          <p:nvPr/>
        </p:nvSpPr>
        <p:spPr>
          <a:xfrm>
            <a:off x="7156633" y="2155394"/>
            <a:ext cx="1828800" cy="4572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solidFill>
                  <a:prstClr val="white"/>
                </a:solidFill>
              </a:rPr>
              <a:t>Artia Bowden</a:t>
            </a:r>
          </a:p>
          <a:p>
            <a:pPr algn="ctr"/>
            <a:r>
              <a:rPr lang="en-US" sz="1400" dirty="0">
                <a:solidFill>
                  <a:prstClr val="white"/>
                </a:solidFill>
              </a:rPr>
              <a:t>Assistant Registrar</a:t>
            </a:r>
          </a:p>
        </p:txBody>
      </p:sp>
      <p:cxnSp>
        <p:nvCxnSpPr>
          <p:cNvPr id="56" name="Straight Connector 55"/>
          <p:cNvCxnSpPr/>
          <p:nvPr/>
        </p:nvCxnSpPr>
        <p:spPr>
          <a:xfrm flipH="1">
            <a:off x="2361017" y="2376056"/>
            <a:ext cx="7243" cy="2195944"/>
          </a:xfrm>
          <a:prstGeom prst="line">
            <a:avLst/>
          </a:prstGeom>
        </p:spPr>
        <p:style>
          <a:lnRef idx="1">
            <a:schemeClr val="accent1"/>
          </a:lnRef>
          <a:fillRef idx="0">
            <a:schemeClr val="accent1"/>
          </a:fillRef>
          <a:effectRef idx="0">
            <a:schemeClr val="accent1"/>
          </a:effectRef>
          <a:fontRef idx="minor">
            <a:schemeClr val="tx1"/>
          </a:fontRef>
        </p:style>
      </p:cxnSp>
      <p:sp>
        <p:nvSpPr>
          <p:cNvPr id="2" name="Footer Placeholder 1"/>
          <p:cNvSpPr>
            <a:spLocks noGrp="1"/>
          </p:cNvSpPr>
          <p:nvPr>
            <p:ph type="ftr" sz="quarter" idx="11"/>
          </p:nvPr>
        </p:nvSpPr>
        <p:spPr>
          <a:xfrm>
            <a:off x="6172200" y="6492875"/>
            <a:ext cx="2895600" cy="365125"/>
          </a:xfrm>
        </p:spPr>
        <p:txBody>
          <a:bodyPr/>
          <a:lstStyle/>
          <a:p>
            <a:r>
              <a:rPr lang="en-US" dirty="0">
                <a:solidFill>
                  <a:prstClr val="black">
                    <a:tint val="75000"/>
                  </a:prstClr>
                </a:solidFill>
              </a:rPr>
              <a:t>** Shared Supervisor Lines</a:t>
            </a:r>
          </a:p>
        </p:txBody>
      </p:sp>
      <p:sp>
        <p:nvSpPr>
          <p:cNvPr id="50" name="Footer Placeholder 1"/>
          <p:cNvSpPr txBox="1">
            <a:spLocks/>
          </p:cNvSpPr>
          <p:nvPr/>
        </p:nvSpPr>
        <p:spPr>
          <a:xfrm>
            <a:off x="3276600" y="6508751"/>
            <a:ext cx="28956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dirty="0">
                <a:solidFill>
                  <a:prstClr val="black">
                    <a:tint val="75000"/>
                  </a:prstClr>
                </a:solidFill>
              </a:rPr>
              <a:t>* Part-time Employee</a:t>
            </a:r>
          </a:p>
        </p:txBody>
      </p:sp>
      <p:cxnSp>
        <p:nvCxnSpPr>
          <p:cNvPr id="12" name="Elbow Connector 11"/>
          <p:cNvCxnSpPr>
            <a:endCxn id="26" idx="0"/>
          </p:cNvCxnSpPr>
          <p:nvPr/>
        </p:nvCxnSpPr>
        <p:spPr>
          <a:xfrm rot="10800000" flipV="1">
            <a:off x="1231324" y="1981199"/>
            <a:ext cx="1918277" cy="166255"/>
          </a:xfrm>
          <a:prstGeom prst="bentConnector2">
            <a:avLst/>
          </a:prstGeom>
        </p:spPr>
        <p:style>
          <a:lnRef idx="1">
            <a:schemeClr val="accent1"/>
          </a:lnRef>
          <a:fillRef idx="0">
            <a:schemeClr val="accent1"/>
          </a:fillRef>
          <a:effectRef idx="0">
            <a:schemeClr val="accent1"/>
          </a:effectRef>
          <a:fontRef idx="minor">
            <a:schemeClr val="tx1"/>
          </a:fontRef>
        </p:style>
      </p:cxnSp>
      <p:cxnSp>
        <p:nvCxnSpPr>
          <p:cNvPr id="19" name="Straight Connector 18"/>
          <p:cNvCxnSpPr>
            <a:endCxn id="26" idx="3"/>
          </p:cNvCxnSpPr>
          <p:nvPr/>
        </p:nvCxnSpPr>
        <p:spPr>
          <a:xfrm flipH="1">
            <a:off x="2145723" y="2376055"/>
            <a:ext cx="228599"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40" name="Straight Connector 39"/>
          <p:cNvCxnSpPr/>
          <p:nvPr/>
        </p:nvCxnSpPr>
        <p:spPr>
          <a:xfrm flipH="1">
            <a:off x="2130135" y="4572000"/>
            <a:ext cx="244187"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57" name="Straight Connector 56"/>
          <p:cNvCxnSpPr>
            <a:stCxn id="42" idx="0"/>
          </p:cNvCxnSpPr>
          <p:nvPr/>
        </p:nvCxnSpPr>
        <p:spPr>
          <a:xfrm flipV="1">
            <a:off x="8071033" y="1989138"/>
            <a:ext cx="0" cy="166256"/>
          </a:xfrm>
          <a:prstGeom prst="line">
            <a:avLst/>
          </a:prstGeom>
        </p:spPr>
        <p:style>
          <a:lnRef idx="1">
            <a:schemeClr val="accent1"/>
          </a:lnRef>
          <a:fillRef idx="0">
            <a:schemeClr val="accent1"/>
          </a:fillRef>
          <a:effectRef idx="0">
            <a:schemeClr val="accent1"/>
          </a:effectRef>
          <a:fontRef idx="minor">
            <a:schemeClr val="tx1"/>
          </a:fontRef>
        </p:style>
      </p:cxnSp>
      <p:cxnSp>
        <p:nvCxnSpPr>
          <p:cNvPr id="71" name="Straight Connector 70"/>
          <p:cNvCxnSpPr/>
          <p:nvPr/>
        </p:nvCxnSpPr>
        <p:spPr>
          <a:xfrm>
            <a:off x="5715000" y="1981199"/>
            <a:ext cx="0" cy="166257"/>
          </a:xfrm>
          <a:prstGeom prst="line">
            <a:avLst/>
          </a:prstGeom>
        </p:spPr>
        <p:style>
          <a:lnRef idx="1">
            <a:schemeClr val="accent1"/>
          </a:lnRef>
          <a:fillRef idx="0">
            <a:schemeClr val="accent1"/>
          </a:fillRef>
          <a:effectRef idx="0">
            <a:schemeClr val="accent1"/>
          </a:effectRef>
          <a:fontRef idx="minor">
            <a:schemeClr val="tx1"/>
          </a:fontRef>
        </p:style>
      </p:cxnSp>
      <p:cxnSp>
        <p:nvCxnSpPr>
          <p:cNvPr id="87" name="Straight Connector 86"/>
          <p:cNvCxnSpPr/>
          <p:nvPr/>
        </p:nvCxnSpPr>
        <p:spPr>
          <a:xfrm>
            <a:off x="6937664" y="2376056"/>
            <a:ext cx="0" cy="1402772"/>
          </a:xfrm>
          <a:prstGeom prst="line">
            <a:avLst/>
          </a:prstGeom>
        </p:spPr>
        <p:style>
          <a:lnRef idx="1">
            <a:schemeClr val="accent1"/>
          </a:lnRef>
          <a:fillRef idx="0">
            <a:schemeClr val="accent1"/>
          </a:fillRef>
          <a:effectRef idx="0">
            <a:schemeClr val="accent1"/>
          </a:effectRef>
          <a:fontRef idx="minor">
            <a:schemeClr val="tx1"/>
          </a:fontRef>
        </p:style>
      </p:cxnSp>
      <p:cxnSp>
        <p:nvCxnSpPr>
          <p:cNvPr id="89" name="Straight Connector 88"/>
          <p:cNvCxnSpPr>
            <a:endCxn id="42" idx="1"/>
          </p:cNvCxnSpPr>
          <p:nvPr/>
        </p:nvCxnSpPr>
        <p:spPr>
          <a:xfrm>
            <a:off x="6931497" y="2383994"/>
            <a:ext cx="225136" cy="0"/>
          </a:xfrm>
          <a:prstGeom prst="line">
            <a:avLst/>
          </a:prstGeom>
        </p:spPr>
        <p:style>
          <a:lnRef idx="1">
            <a:schemeClr val="accent1"/>
          </a:lnRef>
          <a:fillRef idx="0">
            <a:schemeClr val="accent1"/>
          </a:fillRef>
          <a:effectRef idx="0">
            <a:schemeClr val="accent1"/>
          </a:effectRef>
          <a:fontRef idx="minor">
            <a:schemeClr val="tx1"/>
          </a:fontRef>
        </p:style>
      </p:cxnSp>
      <p:sp>
        <p:nvSpPr>
          <p:cNvPr id="43" name="Rectangle 42"/>
          <p:cNvSpPr/>
          <p:nvPr/>
        </p:nvSpPr>
        <p:spPr>
          <a:xfrm>
            <a:off x="7162800" y="4267200"/>
            <a:ext cx="1828800" cy="4572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400" dirty="0">
              <a:solidFill>
                <a:prstClr val="white"/>
              </a:solidFill>
            </a:endParaRPr>
          </a:p>
          <a:p>
            <a:pPr algn="ctr"/>
            <a:r>
              <a:rPr lang="en-US" sz="1400" dirty="0">
                <a:solidFill>
                  <a:prstClr val="white"/>
                </a:solidFill>
              </a:rPr>
              <a:t>Joyce Lennon</a:t>
            </a:r>
          </a:p>
          <a:p>
            <a:pPr algn="ctr"/>
            <a:r>
              <a:rPr lang="en-US" sz="1400" dirty="0" err="1">
                <a:solidFill>
                  <a:prstClr val="white"/>
                </a:solidFill>
              </a:rPr>
              <a:t>Reg</a:t>
            </a:r>
            <a:r>
              <a:rPr lang="en-US" sz="1400" dirty="0">
                <a:solidFill>
                  <a:prstClr val="white"/>
                </a:solidFill>
              </a:rPr>
              <a:t> </a:t>
            </a:r>
            <a:r>
              <a:rPr lang="en-US" sz="1400" dirty="0" err="1">
                <a:solidFill>
                  <a:prstClr val="white"/>
                </a:solidFill>
              </a:rPr>
              <a:t>Proc</a:t>
            </a:r>
            <a:r>
              <a:rPr lang="en-US" sz="1400" dirty="0">
                <a:solidFill>
                  <a:prstClr val="white"/>
                </a:solidFill>
              </a:rPr>
              <a:t> Spec I</a:t>
            </a:r>
          </a:p>
          <a:p>
            <a:pPr algn="ctr"/>
            <a:endParaRPr lang="en-US" sz="1400" dirty="0">
              <a:solidFill>
                <a:prstClr val="white"/>
              </a:solidFill>
            </a:endParaRPr>
          </a:p>
        </p:txBody>
      </p:sp>
      <p:cxnSp>
        <p:nvCxnSpPr>
          <p:cNvPr id="6" name="Straight Connector 5"/>
          <p:cNvCxnSpPr/>
          <p:nvPr/>
        </p:nvCxnSpPr>
        <p:spPr>
          <a:xfrm>
            <a:off x="6937664" y="3778828"/>
            <a:ext cx="0" cy="1418648"/>
          </a:xfrm>
          <a:prstGeom prst="line">
            <a:avLst/>
          </a:prstGeom>
        </p:spPr>
        <p:style>
          <a:lnRef idx="1">
            <a:schemeClr val="accent1"/>
          </a:lnRef>
          <a:fillRef idx="0">
            <a:schemeClr val="accent1"/>
          </a:fillRef>
          <a:effectRef idx="0">
            <a:schemeClr val="accent1"/>
          </a:effectRef>
          <a:fontRef idx="minor">
            <a:schemeClr val="tx1"/>
          </a:fontRef>
        </p:style>
      </p:cxnSp>
      <p:cxnSp>
        <p:nvCxnSpPr>
          <p:cNvPr id="45" name="Straight Connector 44"/>
          <p:cNvCxnSpPr/>
          <p:nvPr/>
        </p:nvCxnSpPr>
        <p:spPr>
          <a:xfrm>
            <a:off x="6937664" y="4498771"/>
            <a:ext cx="225136"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48" name="Straight Connector 47"/>
          <p:cNvCxnSpPr/>
          <p:nvPr/>
        </p:nvCxnSpPr>
        <p:spPr>
          <a:xfrm>
            <a:off x="6937664" y="3069527"/>
            <a:ext cx="225136"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49" name="Straight Connector 48"/>
          <p:cNvCxnSpPr/>
          <p:nvPr/>
        </p:nvCxnSpPr>
        <p:spPr>
          <a:xfrm>
            <a:off x="6937664" y="3778828"/>
            <a:ext cx="225136" cy="0"/>
          </a:xfrm>
          <a:prstGeom prst="line">
            <a:avLst/>
          </a:prstGeom>
        </p:spPr>
        <p:style>
          <a:lnRef idx="1">
            <a:schemeClr val="accent1"/>
          </a:lnRef>
          <a:fillRef idx="0">
            <a:schemeClr val="accent1"/>
          </a:fillRef>
          <a:effectRef idx="0">
            <a:schemeClr val="accent1"/>
          </a:effectRef>
          <a:fontRef idx="minor">
            <a:schemeClr val="tx1"/>
          </a:fontRef>
        </p:style>
      </p:cxnSp>
      <p:sp>
        <p:nvSpPr>
          <p:cNvPr id="44" name="Rectangle 43"/>
          <p:cNvSpPr/>
          <p:nvPr/>
        </p:nvSpPr>
        <p:spPr>
          <a:xfrm>
            <a:off x="7162800" y="4968876"/>
            <a:ext cx="1828800" cy="4572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400" dirty="0">
              <a:solidFill>
                <a:prstClr val="white"/>
              </a:solidFill>
            </a:endParaRPr>
          </a:p>
          <a:p>
            <a:pPr algn="ctr"/>
            <a:r>
              <a:rPr lang="en-US" sz="1400" dirty="0">
                <a:solidFill>
                  <a:prstClr val="white"/>
                </a:solidFill>
              </a:rPr>
              <a:t>Student Workers</a:t>
            </a:r>
          </a:p>
          <a:p>
            <a:pPr algn="ctr"/>
            <a:endParaRPr lang="en-US" sz="1400" dirty="0">
              <a:solidFill>
                <a:prstClr val="white"/>
              </a:solidFill>
            </a:endParaRPr>
          </a:p>
        </p:txBody>
      </p:sp>
      <p:cxnSp>
        <p:nvCxnSpPr>
          <p:cNvPr id="52" name="Straight Connector 51"/>
          <p:cNvCxnSpPr>
            <a:endCxn id="44" idx="1"/>
          </p:cNvCxnSpPr>
          <p:nvPr/>
        </p:nvCxnSpPr>
        <p:spPr>
          <a:xfrm flipV="1">
            <a:off x="6937664" y="5197476"/>
            <a:ext cx="225136" cy="1"/>
          </a:xfrm>
          <a:prstGeom prst="line">
            <a:avLst/>
          </a:prstGeom>
        </p:spPr>
        <p:style>
          <a:lnRef idx="1">
            <a:schemeClr val="accent1"/>
          </a:lnRef>
          <a:fillRef idx="0">
            <a:schemeClr val="accent1"/>
          </a:fillRef>
          <a:effectRef idx="0">
            <a:schemeClr val="accent1"/>
          </a:effectRef>
          <a:fontRef idx="minor">
            <a:schemeClr val="tx1"/>
          </a:fontRef>
        </p:style>
      </p:cxnSp>
      <p:cxnSp>
        <p:nvCxnSpPr>
          <p:cNvPr id="46" name="Straight Connector 45"/>
          <p:cNvCxnSpPr/>
          <p:nvPr/>
        </p:nvCxnSpPr>
        <p:spPr>
          <a:xfrm>
            <a:off x="5715000" y="2604655"/>
            <a:ext cx="0" cy="166257"/>
          </a:xfrm>
          <a:prstGeom prst="line">
            <a:avLst/>
          </a:prstGeom>
        </p:spPr>
        <p:style>
          <a:lnRef idx="1">
            <a:schemeClr val="accent1"/>
          </a:lnRef>
          <a:fillRef idx="0">
            <a:schemeClr val="accent1"/>
          </a:fillRef>
          <a:effectRef idx="0">
            <a:schemeClr val="accent1"/>
          </a:effectRef>
          <a:fontRef idx="minor">
            <a:schemeClr val="tx1"/>
          </a:fontRef>
        </p:style>
      </p:cxnSp>
      <p:cxnSp>
        <p:nvCxnSpPr>
          <p:cNvPr id="53" name="Straight Connector 52"/>
          <p:cNvCxnSpPr/>
          <p:nvPr/>
        </p:nvCxnSpPr>
        <p:spPr>
          <a:xfrm>
            <a:off x="5867400" y="2133599"/>
            <a:ext cx="0" cy="166257"/>
          </a:xfrm>
          <a:prstGeom prst="line">
            <a:avLst/>
          </a:prstGeom>
        </p:spPr>
        <p:style>
          <a:lnRef idx="1">
            <a:schemeClr val="accent1"/>
          </a:lnRef>
          <a:fillRef idx="0">
            <a:schemeClr val="accent1"/>
          </a:fillRef>
          <a:effectRef idx="0">
            <a:schemeClr val="accent1"/>
          </a:effectRef>
          <a:fontRef idx="minor">
            <a:schemeClr val="tx1"/>
          </a:fontRef>
        </p:style>
      </p:cxnSp>
      <p:sp>
        <p:nvSpPr>
          <p:cNvPr id="54" name="Rectangle 53"/>
          <p:cNvSpPr/>
          <p:nvPr/>
        </p:nvSpPr>
        <p:spPr>
          <a:xfrm>
            <a:off x="4902199" y="2786788"/>
            <a:ext cx="1828800" cy="4572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solidFill>
                  <a:prstClr val="white"/>
                </a:solidFill>
              </a:rPr>
              <a:t>Allison Turner</a:t>
            </a:r>
          </a:p>
          <a:p>
            <a:pPr algn="ctr"/>
            <a:r>
              <a:rPr lang="en-US" sz="1400" dirty="0" err="1">
                <a:solidFill>
                  <a:prstClr val="white"/>
                </a:solidFill>
              </a:rPr>
              <a:t>Reg</a:t>
            </a:r>
            <a:r>
              <a:rPr lang="en-US" sz="1400" dirty="0">
                <a:solidFill>
                  <a:prstClr val="white"/>
                </a:solidFill>
              </a:rPr>
              <a:t> Process Spec I</a:t>
            </a:r>
          </a:p>
        </p:txBody>
      </p:sp>
    </p:spTree>
    <p:extLst>
      <p:ext uri="{BB962C8B-B14F-4D97-AF65-F5344CB8AC3E}">
        <p14:creationId xmlns:p14="http://schemas.microsoft.com/office/powerpoint/2010/main" val="319846734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914400" y="228600"/>
            <a:ext cx="7315200" cy="731520"/>
          </a:xfrm>
          <a:ln>
            <a:solidFill>
              <a:schemeClr val="bg1"/>
            </a:solidFill>
          </a:ln>
        </p:spPr>
        <p:txBody>
          <a:bodyPr>
            <a:normAutofit/>
          </a:bodyPr>
          <a:lstStyle/>
          <a:p>
            <a:r>
              <a:rPr lang="en-US" sz="3200" b="1" dirty="0">
                <a:solidFill>
                  <a:schemeClr val="tx2">
                    <a:lumMod val="60000"/>
                    <a:lumOff val="40000"/>
                  </a:schemeClr>
                </a:solidFill>
                <a:effectLst>
                  <a:outerShdw blurRad="38100" dist="38100" dir="2700000" algn="tl">
                    <a:srgbClr val="000000">
                      <a:alpha val="43137"/>
                    </a:srgbClr>
                  </a:outerShdw>
                </a:effectLst>
              </a:rPr>
              <a:t>Registration, Residency &amp; Certifications</a:t>
            </a:r>
          </a:p>
        </p:txBody>
      </p:sp>
      <p:sp>
        <p:nvSpPr>
          <p:cNvPr id="26" name="Rectangle 25"/>
          <p:cNvSpPr/>
          <p:nvPr/>
        </p:nvSpPr>
        <p:spPr>
          <a:xfrm>
            <a:off x="3733800" y="1143000"/>
            <a:ext cx="1828800" cy="4572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t>Lauren Puyear</a:t>
            </a:r>
          </a:p>
          <a:p>
            <a:pPr algn="ctr"/>
            <a:r>
              <a:rPr lang="en-US" sz="1400" dirty="0"/>
              <a:t>Associate Registrar</a:t>
            </a:r>
          </a:p>
        </p:txBody>
      </p:sp>
      <p:sp>
        <p:nvSpPr>
          <p:cNvPr id="27" name="Rectangle 26"/>
          <p:cNvSpPr/>
          <p:nvPr/>
        </p:nvSpPr>
        <p:spPr>
          <a:xfrm>
            <a:off x="3709819" y="2140528"/>
            <a:ext cx="1828800" cy="4572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t>Melanie Baker</a:t>
            </a:r>
          </a:p>
          <a:p>
            <a:pPr algn="ctr"/>
            <a:r>
              <a:rPr lang="en-US" sz="1400" dirty="0"/>
              <a:t>Sr. </a:t>
            </a:r>
            <a:r>
              <a:rPr lang="en-US" sz="1400" dirty="0" err="1"/>
              <a:t>Reg</a:t>
            </a:r>
            <a:r>
              <a:rPr lang="en-US" sz="1400" dirty="0"/>
              <a:t> </a:t>
            </a:r>
            <a:r>
              <a:rPr lang="en-US" sz="1400" dirty="0" err="1"/>
              <a:t>Serv</a:t>
            </a:r>
            <a:r>
              <a:rPr lang="en-US" sz="1400" dirty="0"/>
              <a:t> Analyst</a:t>
            </a:r>
          </a:p>
        </p:txBody>
      </p:sp>
      <p:sp>
        <p:nvSpPr>
          <p:cNvPr id="30" name="Rectangle 29"/>
          <p:cNvSpPr/>
          <p:nvPr/>
        </p:nvSpPr>
        <p:spPr>
          <a:xfrm>
            <a:off x="715290" y="2129943"/>
            <a:ext cx="1828800" cy="4572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t>Brenda Maddox</a:t>
            </a:r>
          </a:p>
          <a:p>
            <a:pPr algn="ctr"/>
            <a:r>
              <a:rPr lang="en-US" sz="1400" dirty="0"/>
              <a:t>Sr. </a:t>
            </a:r>
            <a:r>
              <a:rPr lang="en-US" sz="1400" dirty="0" err="1"/>
              <a:t>Reg</a:t>
            </a:r>
            <a:r>
              <a:rPr lang="en-US" sz="1400" dirty="0"/>
              <a:t> </a:t>
            </a:r>
            <a:r>
              <a:rPr lang="en-US" sz="1400" dirty="0" err="1"/>
              <a:t>Serv</a:t>
            </a:r>
            <a:r>
              <a:rPr lang="en-US" sz="1400" dirty="0"/>
              <a:t> Analyst</a:t>
            </a:r>
          </a:p>
        </p:txBody>
      </p:sp>
      <p:sp>
        <p:nvSpPr>
          <p:cNvPr id="32" name="Rectangle 31"/>
          <p:cNvSpPr/>
          <p:nvPr/>
        </p:nvSpPr>
        <p:spPr>
          <a:xfrm>
            <a:off x="6248400" y="2148141"/>
            <a:ext cx="1828800" cy="4572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t>Tatiyana Terrell</a:t>
            </a:r>
          </a:p>
          <a:p>
            <a:pPr algn="ctr"/>
            <a:r>
              <a:rPr lang="en-US" sz="1400" dirty="0" err="1"/>
              <a:t>Reg</a:t>
            </a:r>
            <a:r>
              <a:rPr lang="en-US" sz="1400" dirty="0"/>
              <a:t> Process Spec I</a:t>
            </a:r>
          </a:p>
        </p:txBody>
      </p:sp>
      <p:sp>
        <p:nvSpPr>
          <p:cNvPr id="39" name="Date Placeholder 38"/>
          <p:cNvSpPr>
            <a:spLocks noGrp="1"/>
          </p:cNvSpPr>
          <p:nvPr>
            <p:ph type="dt" sz="half" idx="10"/>
          </p:nvPr>
        </p:nvSpPr>
        <p:spPr>
          <a:xfrm>
            <a:off x="457200" y="6492875"/>
            <a:ext cx="2133600" cy="365125"/>
          </a:xfrm>
        </p:spPr>
        <p:txBody>
          <a:bodyPr/>
          <a:lstStyle/>
          <a:p>
            <a:fld id="{6F0EF411-3A89-4609-A267-7781D7EA9A4D}" type="datetime1">
              <a:rPr lang="en-US" smtClean="0"/>
              <a:pPr/>
              <a:t>8/13/2025</a:t>
            </a:fld>
            <a:endParaRPr lang="en-US" dirty="0"/>
          </a:p>
        </p:txBody>
      </p:sp>
      <p:cxnSp>
        <p:nvCxnSpPr>
          <p:cNvPr id="47" name="Straight Connector 46"/>
          <p:cNvCxnSpPr/>
          <p:nvPr/>
        </p:nvCxnSpPr>
        <p:spPr>
          <a:xfrm rot="5400000">
            <a:off x="4457700" y="1790700"/>
            <a:ext cx="3810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51" name="Straight Connector 50"/>
          <p:cNvCxnSpPr/>
          <p:nvPr/>
        </p:nvCxnSpPr>
        <p:spPr>
          <a:xfrm>
            <a:off x="3149600" y="1981201"/>
            <a:ext cx="4013200" cy="14540"/>
          </a:xfrm>
          <a:prstGeom prst="line">
            <a:avLst/>
          </a:prstGeom>
        </p:spPr>
        <p:style>
          <a:lnRef idx="1">
            <a:schemeClr val="accent1"/>
          </a:lnRef>
          <a:fillRef idx="0">
            <a:schemeClr val="accent1"/>
          </a:fillRef>
          <a:effectRef idx="0">
            <a:schemeClr val="accent1"/>
          </a:effectRef>
          <a:fontRef idx="minor">
            <a:schemeClr val="tx1"/>
          </a:fontRef>
        </p:style>
      </p:cxnSp>
      <p:cxnSp>
        <p:nvCxnSpPr>
          <p:cNvPr id="41" name="Straight Connector 40"/>
          <p:cNvCxnSpPr/>
          <p:nvPr/>
        </p:nvCxnSpPr>
        <p:spPr>
          <a:xfrm rot="5400000" flipH="1" flipV="1">
            <a:off x="6324600" y="3429000"/>
            <a:ext cx="0" cy="0"/>
          </a:xfrm>
          <a:prstGeom prst="line">
            <a:avLst/>
          </a:prstGeom>
        </p:spPr>
        <p:style>
          <a:lnRef idx="1">
            <a:schemeClr val="accent1"/>
          </a:lnRef>
          <a:fillRef idx="0">
            <a:schemeClr val="accent1"/>
          </a:fillRef>
          <a:effectRef idx="0">
            <a:schemeClr val="accent1"/>
          </a:effectRef>
          <a:fontRef idx="minor">
            <a:schemeClr val="tx1"/>
          </a:fontRef>
        </p:style>
      </p:cxnSp>
      <p:sp>
        <p:nvSpPr>
          <p:cNvPr id="2" name="Footer Placeholder 1"/>
          <p:cNvSpPr>
            <a:spLocks noGrp="1"/>
          </p:cNvSpPr>
          <p:nvPr>
            <p:ph type="ftr" sz="quarter" idx="11"/>
          </p:nvPr>
        </p:nvSpPr>
        <p:spPr>
          <a:xfrm>
            <a:off x="762000" y="3581400"/>
            <a:ext cx="7620000" cy="2667000"/>
          </a:xfrm>
        </p:spPr>
        <p:txBody>
          <a:bodyPr numCol="2" anchor="t"/>
          <a:lstStyle/>
          <a:p>
            <a:pPr marL="171450" indent="-171450" algn="l">
              <a:buFont typeface="Arial" pitchFamily="34" charset="0"/>
              <a:buChar char="•"/>
            </a:pPr>
            <a:r>
              <a:rPr lang="en-US" dirty="0">
                <a:solidFill>
                  <a:schemeClr val="tx1"/>
                </a:solidFill>
              </a:rPr>
              <a:t>Adds/Drops</a:t>
            </a:r>
          </a:p>
          <a:p>
            <a:pPr marL="171450" indent="-171450" algn="l">
              <a:buFont typeface="Arial" pitchFamily="34" charset="0"/>
              <a:buChar char="•"/>
            </a:pPr>
            <a:r>
              <a:rPr lang="en-US" dirty="0">
                <a:solidFill>
                  <a:schemeClr val="tx1"/>
                </a:solidFill>
              </a:rPr>
              <a:t>Withdrawals</a:t>
            </a:r>
          </a:p>
          <a:p>
            <a:pPr marL="171450" indent="-171450" algn="l">
              <a:buFont typeface="Arial" pitchFamily="34" charset="0"/>
              <a:buChar char="•"/>
            </a:pPr>
            <a:r>
              <a:rPr lang="en-US" dirty="0">
                <a:solidFill>
                  <a:schemeClr val="tx1"/>
                </a:solidFill>
              </a:rPr>
              <a:t>Residency/Tuition Coding</a:t>
            </a:r>
          </a:p>
          <a:p>
            <a:pPr marL="171450" indent="-171450" algn="l">
              <a:buFont typeface="Arial" pitchFamily="34" charset="0"/>
              <a:buChar char="•"/>
            </a:pPr>
            <a:r>
              <a:rPr lang="en-US" dirty="0">
                <a:solidFill>
                  <a:schemeClr val="tx1"/>
                </a:solidFill>
              </a:rPr>
              <a:t>Enrollment Certifications</a:t>
            </a:r>
          </a:p>
          <a:p>
            <a:pPr marL="171450" indent="-171450" algn="l">
              <a:buFont typeface="Arial" pitchFamily="34" charset="0"/>
              <a:buChar char="•"/>
            </a:pPr>
            <a:r>
              <a:rPr lang="en-US" dirty="0">
                <a:solidFill>
                  <a:schemeClr val="tx1"/>
                </a:solidFill>
              </a:rPr>
              <a:t>Clearinghouse Reporting</a:t>
            </a:r>
          </a:p>
          <a:p>
            <a:pPr marL="171450" indent="-171450" algn="l">
              <a:buFont typeface="Arial" pitchFamily="34" charset="0"/>
              <a:buChar char="•"/>
            </a:pPr>
            <a:r>
              <a:rPr lang="en-US" dirty="0">
                <a:solidFill>
                  <a:schemeClr val="tx1"/>
                </a:solidFill>
              </a:rPr>
              <a:t>Course Roster Verifications</a:t>
            </a:r>
          </a:p>
          <a:p>
            <a:pPr marL="171450" indent="-171450" algn="l">
              <a:buFont typeface="Arial" pitchFamily="34" charset="0"/>
              <a:buChar char="•"/>
            </a:pPr>
            <a:r>
              <a:rPr lang="en-US" dirty="0">
                <a:solidFill>
                  <a:schemeClr val="tx1"/>
                </a:solidFill>
              </a:rPr>
              <a:t>Grading (grade changes, incompletes, etc.)</a:t>
            </a:r>
          </a:p>
          <a:p>
            <a:pPr marL="171450" indent="-171450" algn="l">
              <a:buFont typeface="Arial" pitchFamily="34" charset="0"/>
              <a:buChar char="•"/>
            </a:pPr>
            <a:r>
              <a:rPr lang="en-US" dirty="0">
                <a:solidFill>
                  <a:schemeClr val="tx1"/>
                </a:solidFill>
              </a:rPr>
              <a:t>Front counter (shared)</a:t>
            </a:r>
          </a:p>
          <a:p>
            <a:pPr marL="171450" indent="-171450" algn="l">
              <a:buFont typeface="Arial" pitchFamily="34" charset="0"/>
              <a:buChar char="•"/>
            </a:pPr>
            <a:r>
              <a:rPr lang="en-US" dirty="0">
                <a:solidFill>
                  <a:schemeClr val="tx1"/>
                </a:solidFill>
              </a:rPr>
              <a:t>Commencement (student line-up, </a:t>
            </a:r>
            <a:r>
              <a:rPr lang="en-US" dirty="0" err="1">
                <a:solidFill>
                  <a:schemeClr val="tx1"/>
                </a:solidFill>
              </a:rPr>
              <a:t>misc</a:t>
            </a:r>
            <a:r>
              <a:rPr lang="en-US" dirty="0">
                <a:solidFill>
                  <a:schemeClr val="tx1"/>
                </a:solidFill>
              </a:rPr>
              <a:t>)</a:t>
            </a:r>
          </a:p>
          <a:p>
            <a:pPr marL="171450" indent="-171450" algn="l">
              <a:buFont typeface="Arial" pitchFamily="34" charset="0"/>
              <a:buChar char="•"/>
            </a:pPr>
            <a:r>
              <a:rPr lang="en-US" dirty="0">
                <a:solidFill>
                  <a:schemeClr val="tx1"/>
                </a:solidFill>
              </a:rPr>
              <a:t>B-On-Time Loan</a:t>
            </a:r>
          </a:p>
          <a:p>
            <a:pPr marL="171450" indent="-171450" algn="l">
              <a:buFont typeface="Arial" pitchFamily="34" charset="0"/>
              <a:buChar char="•"/>
            </a:pPr>
            <a:r>
              <a:rPr lang="en-US" dirty="0">
                <a:solidFill>
                  <a:schemeClr val="tx1"/>
                </a:solidFill>
              </a:rPr>
              <a:t>Tuition Rebate</a:t>
            </a:r>
          </a:p>
          <a:p>
            <a:pPr marL="171450" indent="-171450" algn="l">
              <a:buFont typeface="Arial" pitchFamily="34" charset="0"/>
              <a:buChar char="•"/>
            </a:pPr>
            <a:r>
              <a:rPr lang="en-US" dirty="0">
                <a:solidFill>
                  <a:schemeClr val="tx1"/>
                </a:solidFill>
              </a:rPr>
              <a:t>Website</a:t>
            </a:r>
          </a:p>
          <a:p>
            <a:pPr marL="171450" indent="-171450" algn="l">
              <a:buFont typeface="Arial" pitchFamily="34" charset="0"/>
              <a:buChar char="•"/>
            </a:pPr>
            <a:r>
              <a:rPr lang="en-US" dirty="0">
                <a:solidFill>
                  <a:schemeClr val="tx1"/>
                </a:solidFill>
              </a:rPr>
              <a:t>SPEC Courses (Study Abroad &amp; Alliance)</a:t>
            </a:r>
          </a:p>
          <a:p>
            <a:pPr marL="171450" indent="-171450" algn="l">
              <a:buFont typeface="Arial" pitchFamily="34" charset="0"/>
              <a:buChar char="•"/>
            </a:pPr>
            <a:r>
              <a:rPr lang="en-US" dirty="0">
                <a:solidFill>
                  <a:schemeClr val="tx1"/>
                </a:solidFill>
              </a:rPr>
              <a:t>Independent Study/Special Topics Courses</a:t>
            </a:r>
          </a:p>
          <a:p>
            <a:pPr marL="171450" indent="-171450" algn="l">
              <a:buFont typeface="Arial" pitchFamily="34" charset="0"/>
              <a:buChar char="•"/>
            </a:pPr>
            <a:r>
              <a:rPr lang="en-US" dirty="0">
                <a:solidFill>
                  <a:schemeClr val="tx1"/>
                </a:solidFill>
              </a:rPr>
              <a:t>6-drop Rule</a:t>
            </a:r>
          </a:p>
          <a:p>
            <a:pPr marL="171450" indent="-171450" algn="l">
              <a:buFont typeface="Arial" pitchFamily="34" charset="0"/>
              <a:buChar char="•"/>
            </a:pPr>
            <a:r>
              <a:rPr lang="en-US" dirty="0">
                <a:solidFill>
                  <a:schemeClr val="tx1"/>
                </a:solidFill>
              </a:rPr>
              <a:t>Other Registration Issues</a:t>
            </a:r>
          </a:p>
          <a:p>
            <a:pPr marL="171450" indent="-171450" algn="l">
              <a:buFont typeface="Arial" pitchFamily="34" charset="0"/>
              <a:buChar char="•"/>
            </a:pPr>
            <a:r>
              <a:rPr lang="en-US" dirty="0">
                <a:solidFill>
                  <a:schemeClr val="tx1"/>
                </a:solidFill>
              </a:rPr>
              <a:t>Academic Calendar (shared)</a:t>
            </a:r>
          </a:p>
          <a:p>
            <a:pPr marL="171450" indent="-171450" algn="l">
              <a:buFont typeface="Arial" pitchFamily="34" charset="0"/>
              <a:buChar char="•"/>
            </a:pPr>
            <a:r>
              <a:rPr lang="en-US" dirty="0">
                <a:solidFill>
                  <a:schemeClr val="tx1"/>
                </a:solidFill>
              </a:rPr>
              <a:t>Training (shared)</a:t>
            </a:r>
          </a:p>
          <a:p>
            <a:pPr marL="171450" indent="-171450" algn="l">
              <a:buFont typeface="Arial" pitchFamily="34" charset="0"/>
              <a:buChar char="•"/>
            </a:pPr>
            <a:r>
              <a:rPr lang="en-US" dirty="0">
                <a:solidFill>
                  <a:schemeClr val="tx1"/>
                </a:solidFill>
              </a:rPr>
              <a:t>Problem Resolution Requests (back up Registrar)</a:t>
            </a:r>
          </a:p>
          <a:p>
            <a:pPr marL="171450" indent="-171450" algn="l">
              <a:buFont typeface="Arial" pitchFamily="34" charset="0"/>
              <a:buChar char="•"/>
            </a:pPr>
            <a:r>
              <a:rPr lang="en-US" dirty="0">
                <a:solidFill>
                  <a:schemeClr val="tx1"/>
                </a:solidFill>
              </a:rPr>
              <a:t>1 person for extended hours</a:t>
            </a:r>
          </a:p>
          <a:p>
            <a:pPr marL="171450" indent="-171450" algn="l">
              <a:buFont typeface="Arial" pitchFamily="34" charset="0"/>
              <a:buChar char="•"/>
            </a:pPr>
            <a:r>
              <a:rPr lang="en-US" dirty="0">
                <a:solidFill>
                  <a:schemeClr val="tx1"/>
                </a:solidFill>
              </a:rPr>
              <a:t>Communications (shared)</a:t>
            </a:r>
          </a:p>
          <a:p>
            <a:pPr marL="171450" indent="-171450" algn="l">
              <a:buFont typeface="Arial" pitchFamily="34" charset="0"/>
              <a:buChar char="•"/>
            </a:pPr>
            <a:endParaRPr lang="en-US" dirty="0">
              <a:solidFill>
                <a:schemeClr val="tx1"/>
              </a:solidFill>
            </a:endParaRPr>
          </a:p>
          <a:p>
            <a:pPr marL="171450" indent="-171450" algn="l">
              <a:buFont typeface="Arial" pitchFamily="34" charset="0"/>
              <a:buChar char="•"/>
            </a:pPr>
            <a:endParaRPr lang="en-US" dirty="0">
              <a:solidFill>
                <a:schemeClr val="tx1"/>
              </a:solidFill>
            </a:endParaRPr>
          </a:p>
          <a:p>
            <a:pPr marL="171450" indent="-171450" algn="l">
              <a:buFont typeface="Arial" pitchFamily="34" charset="0"/>
              <a:buChar char="•"/>
            </a:pPr>
            <a:endParaRPr lang="en-US" dirty="0">
              <a:solidFill>
                <a:schemeClr val="tx1"/>
              </a:solidFill>
            </a:endParaRPr>
          </a:p>
        </p:txBody>
      </p:sp>
      <p:cxnSp>
        <p:nvCxnSpPr>
          <p:cNvPr id="12" name="Elbow Connector 11"/>
          <p:cNvCxnSpPr/>
          <p:nvPr/>
        </p:nvCxnSpPr>
        <p:spPr>
          <a:xfrm rot="10800000" flipV="1">
            <a:off x="1586923" y="1978228"/>
            <a:ext cx="1918277" cy="166255"/>
          </a:xfrm>
          <a:prstGeom prst="bentConnector2">
            <a:avLst/>
          </a:prstGeom>
        </p:spPr>
        <p:style>
          <a:lnRef idx="1">
            <a:schemeClr val="accent1"/>
          </a:lnRef>
          <a:fillRef idx="0">
            <a:schemeClr val="accent1"/>
          </a:fillRef>
          <a:effectRef idx="0">
            <a:schemeClr val="accent1"/>
          </a:effectRef>
          <a:fontRef idx="minor">
            <a:schemeClr val="tx1"/>
          </a:fontRef>
        </p:style>
      </p:cxnSp>
      <p:cxnSp>
        <p:nvCxnSpPr>
          <p:cNvPr id="57" name="Straight Connector 56"/>
          <p:cNvCxnSpPr/>
          <p:nvPr/>
        </p:nvCxnSpPr>
        <p:spPr>
          <a:xfrm flipV="1">
            <a:off x="7162800" y="1978228"/>
            <a:ext cx="0" cy="166256"/>
          </a:xfrm>
          <a:prstGeom prst="line">
            <a:avLst/>
          </a:prstGeom>
        </p:spPr>
        <p:style>
          <a:lnRef idx="1">
            <a:schemeClr val="accent1"/>
          </a:lnRef>
          <a:fillRef idx="0">
            <a:schemeClr val="accent1"/>
          </a:fillRef>
          <a:effectRef idx="0">
            <a:schemeClr val="accent1"/>
          </a:effectRef>
          <a:fontRef idx="minor">
            <a:schemeClr val="tx1"/>
          </a:fontRef>
        </p:style>
      </p:cxnSp>
      <p:sp>
        <p:nvSpPr>
          <p:cNvPr id="11" name="TextBox 10"/>
          <p:cNvSpPr txBox="1"/>
          <p:nvPr/>
        </p:nvSpPr>
        <p:spPr>
          <a:xfrm>
            <a:off x="1295400" y="3048000"/>
            <a:ext cx="6781800" cy="381000"/>
          </a:xfrm>
          <a:prstGeom prst="rect">
            <a:avLst/>
          </a:prstGeom>
          <a:noFill/>
        </p:spPr>
        <p:txBody>
          <a:bodyPr wrap="square" rtlCol="0">
            <a:spAutoFit/>
          </a:bodyPr>
          <a:lstStyle/>
          <a:p>
            <a:pPr algn="ctr"/>
            <a:r>
              <a:rPr lang="en-US" dirty="0"/>
              <a:t>Responsibilities</a:t>
            </a:r>
          </a:p>
        </p:txBody>
      </p:sp>
      <p:cxnSp>
        <p:nvCxnSpPr>
          <p:cNvPr id="22" name="Straight Connector 21"/>
          <p:cNvCxnSpPr/>
          <p:nvPr/>
        </p:nvCxnSpPr>
        <p:spPr>
          <a:xfrm flipV="1">
            <a:off x="4648200" y="1981200"/>
            <a:ext cx="0" cy="166256"/>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9209272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914400" y="228600"/>
            <a:ext cx="7315200" cy="731520"/>
          </a:xfrm>
          <a:ln>
            <a:solidFill>
              <a:schemeClr val="bg1"/>
            </a:solidFill>
          </a:ln>
        </p:spPr>
        <p:txBody>
          <a:bodyPr>
            <a:normAutofit fontScale="90000"/>
          </a:bodyPr>
          <a:lstStyle/>
          <a:p>
            <a:r>
              <a:rPr lang="en-US" sz="3200" b="1" dirty="0">
                <a:solidFill>
                  <a:schemeClr val="tx2">
                    <a:lumMod val="60000"/>
                    <a:lumOff val="40000"/>
                  </a:schemeClr>
                </a:solidFill>
                <a:effectLst>
                  <a:outerShdw blurRad="38100" dist="38100" dir="2700000" algn="tl">
                    <a:srgbClr val="000000">
                      <a:alpha val="43137"/>
                    </a:srgbClr>
                  </a:outerShdw>
                </a:effectLst>
              </a:rPr>
              <a:t>Transcripts, Graduation, &amp; Degree Evaluations</a:t>
            </a:r>
          </a:p>
        </p:txBody>
      </p:sp>
      <p:sp>
        <p:nvSpPr>
          <p:cNvPr id="21" name="Rectangle 20"/>
          <p:cNvSpPr/>
          <p:nvPr/>
        </p:nvSpPr>
        <p:spPr>
          <a:xfrm>
            <a:off x="2819400" y="2150943"/>
            <a:ext cx="1828800" cy="4572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t>Nancy Albee</a:t>
            </a:r>
          </a:p>
          <a:p>
            <a:pPr algn="ctr"/>
            <a:r>
              <a:rPr lang="en-US" sz="1400" dirty="0" err="1"/>
              <a:t>Reg</a:t>
            </a:r>
            <a:r>
              <a:rPr lang="en-US" sz="1400" dirty="0"/>
              <a:t> </a:t>
            </a:r>
            <a:r>
              <a:rPr lang="en-US" sz="1400" dirty="0" err="1"/>
              <a:t>Proc</a:t>
            </a:r>
            <a:r>
              <a:rPr lang="en-US" sz="1400" dirty="0"/>
              <a:t> Spec I</a:t>
            </a:r>
          </a:p>
        </p:txBody>
      </p:sp>
      <p:sp>
        <p:nvSpPr>
          <p:cNvPr id="22" name="Rectangle 21"/>
          <p:cNvSpPr/>
          <p:nvPr/>
        </p:nvSpPr>
        <p:spPr>
          <a:xfrm>
            <a:off x="316923" y="2150943"/>
            <a:ext cx="1828800" cy="4572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t>Diane Landeros</a:t>
            </a:r>
          </a:p>
          <a:p>
            <a:pPr algn="ctr"/>
            <a:r>
              <a:rPr lang="en-US" sz="1400" dirty="0"/>
              <a:t>Sr. </a:t>
            </a:r>
            <a:r>
              <a:rPr lang="en-US" sz="1400" dirty="0" err="1"/>
              <a:t>Reg</a:t>
            </a:r>
            <a:r>
              <a:rPr lang="en-US" sz="1400" dirty="0"/>
              <a:t> </a:t>
            </a:r>
            <a:r>
              <a:rPr lang="en-US" sz="1400" dirty="0" err="1"/>
              <a:t>Svcs</a:t>
            </a:r>
            <a:r>
              <a:rPr lang="en-US" sz="1400" dirty="0"/>
              <a:t> Analyst</a:t>
            </a:r>
          </a:p>
        </p:txBody>
      </p:sp>
      <p:sp>
        <p:nvSpPr>
          <p:cNvPr id="39" name="Date Placeholder 38"/>
          <p:cNvSpPr>
            <a:spLocks noGrp="1"/>
          </p:cNvSpPr>
          <p:nvPr>
            <p:ph type="dt" sz="half" idx="10"/>
          </p:nvPr>
        </p:nvSpPr>
        <p:spPr>
          <a:xfrm>
            <a:off x="457200" y="6492875"/>
            <a:ext cx="2133600" cy="365125"/>
          </a:xfrm>
        </p:spPr>
        <p:txBody>
          <a:bodyPr/>
          <a:lstStyle/>
          <a:p>
            <a:fld id="{6F0EF411-3A89-4609-A267-7781D7EA9A4D}" type="datetime1">
              <a:rPr lang="en-US" smtClean="0"/>
              <a:pPr/>
              <a:t>8/13/2025</a:t>
            </a:fld>
            <a:endParaRPr lang="en-US" dirty="0"/>
          </a:p>
        </p:txBody>
      </p:sp>
      <p:cxnSp>
        <p:nvCxnSpPr>
          <p:cNvPr id="47" name="Straight Connector 46"/>
          <p:cNvCxnSpPr/>
          <p:nvPr/>
        </p:nvCxnSpPr>
        <p:spPr>
          <a:xfrm>
            <a:off x="4699000" y="1295401"/>
            <a:ext cx="0" cy="685799"/>
          </a:xfrm>
          <a:prstGeom prst="line">
            <a:avLst/>
          </a:prstGeom>
        </p:spPr>
        <p:style>
          <a:lnRef idx="1">
            <a:schemeClr val="accent1"/>
          </a:lnRef>
          <a:fillRef idx="0">
            <a:schemeClr val="accent1"/>
          </a:fillRef>
          <a:effectRef idx="0">
            <a:schemeClr val="accent1"/>
          </a:effectRef>
          <a:fontRef idx="minor">
            <a:schemeClr val="tx1"/>
          </a:fontRef>
        </p:style>
      </p:cxnSp>
      <p:cxnSp>
        <p:nvCxnSpPr>
          <p:cNvPr id="51" name="Straight Connector 50"/>
          <p:cNvCxnSpPr/>
          <p:nvPr/>
        </p:nvCxnSpPr>
        <p:spPr>
          <a:xfrm>
            <a:off x="3149600" y="1981201"/>
            <a:ext cx="46228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41" name="Straight Connector 40"/>
          <p:cNvCxnSpPr/>
          <p:nvPr/>
        </p:nvCxnSpPr>
        <p:spPr>
          <a:xfrm rot="5400000" flipH="1" flipV="1">
            <a:off x="6324600" y="3429000"/>
            <a:ext cx="0" cy="0"/>
          </a:xfrm>
          <a:prstGeom prst="line">
            <a:avLst/>
          </a:prstGeom>
        </p:spPr>
        <p:style>
          <a:lnRef idx="1">
            <a:schemeClr val="accent1"/>
          </a:lnRef>
          <a:fillRef idx="0">
            <a:schemeClr val="accent1"/>
          </a:fillRef>
          <a:effectRef idx="0">
            <a:schemeClr val="accent1"/>
          </a:effectRef>
          <a:fontRef idx="minor">
            <a:schemeClr val="tx1"/>
          </a:fontRef>
        </p:style>
      </p:cxnSp>
      <p:sp>
        <p:nvSpPr>
          <p:cNvPr id="42" name="Rectangle 41"/>
          <p:cNvSpPr/>
          <p:nvPr/>
        </p:nvSpPr>
        <p:spPr>
          <a:xfrm>
            <a:off x="3784600" y="1143000"/>
            <a:ext cx="1828800" cy="4572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t>Artia Bowden</a:t>
            </a:r>
          </a:p>
          <a:p>
            <a:pPr algn="ctr"/>
            <a:r>
              <a:rPr lang="en-US" sz="1400" dirty="0"/>
              <a:t>Assistant Registrar</a:t>
            </a:r>
          </a:p>
        </p:txBody>
      </p:sp>
      <p:cxnSp>
        <p:nvCxnSpPr>
          <p:cNvPr id="12" name="Elbow Connector 11"/>
          <p:cNvCxnSpPr/>
          <p:nvPr/>
        </p:nvCxnSpPr>
        <p:spPr>
          <a:xfrm rot="10800000" flipV="1">
            <a:off x="1219201" y="1981199"/>
            <a:ext cx="1918277" cy="166255"/>
          </a:xfrm>
          <a:prstGeom prst="bentConnector2">
            <a:avLst/>
          </a:prstGeom>
        </p:spPr>
        <p:style>
          <a:lnRef idx="1">
            <a:schemeClr val="accent1"/>
          </a:lnRef>
          <a:fillRef idx="0">
            <a:schemeClr val="accent1"/>
          </a:fillRef>
          <a:effectRef idx="0">
            <a:schemeClr val="accent1"/>
          </a:effectRef>
          <a:fontRef idx="minor">
            <a:schemeClr val="tx1"/>
          </a:fontRef>
        </p:style>
      </p:cxnSp>
      <p:sp>
        <p:nvSpPr>
          <p:cNvPr id="43" name="Rectangle 42"/>
          <p:cNvSpPr/>
          <p:nvPr/>
        </p:nvSpPr>
        <p:spPr>
          <a:xfrm>
            <a:off x="6934200" y="2161828"/>
            <a:ext cx="1828800" cy="4572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400" dirty="0"/>
          </a:p>
          <a:p>
            <a:pPr algn="ctr"/>
            <a:r>
              <a:rPr lang="en-US" sz="1400" dirty="0"/>
              <a:t>Student Workers</a:t>
            </a:r>
          </a:p>
          <a:p>
            <a:pPr algn="ctr"/>
            <a:endParaRPr lang="en-US" sz="1400" dirty="0"/>
          </a:p>
        </p:txBody>
      </p:sp>
      <p:cxnSp>
        <p:nvCxnSpPr>
          <p:cNvPr id="10" name="Straight Connector 9"/>
          <p:cNvCxnSpPr/>
          <p:nvPr/>
        </p:nvCxnSpPr>
        <p:spPr>
          <a:xfrm>
            <a:off x="7772400" y="1981200"/>
            <a:ext cx="0" cy="304799"/>
          </a:xfrm>
          <a:prstGeom prst="line">
            <a:avLst/>
          </a:prstGeom>
        </p:spPr>
        <p:style>
          <a:lnRef idx="1">
            <a:schemeClr val="accent1"/>
          </a:lnRef>
          <a:fillRef idx="0">
            <a:schemeClr val="accent1"/>
          </a:fillRef>
          <a:effectRef idx="0">
            <a:schemeClr val="accent1"/>
          </a:effectRef>
          <a:fontRef idx="minor">
            <a:schemeClr val="tx1"/>
          </a:fontRef>
        </p:style>
      </p:cxnSp>
      <p:sp>
        <p:nvSpPr>
          <p:cNvPr id="52" name="TextBox 51"/>
          <p:cNvSpPr txBox="1"/>
          <p:nvPr/>
        </p:nvSpPr>
        <p:spPr>
          <a:xfrm>
            <a:off x="1295400" y="3048000"/>
            <a:ext cx="6781800" cy="381000"/>
          </a:xfrm>
          <a:prstGeom prst="rect">
            <a:avLst/>
          </a:prstGeom>
          <a:noFill/>
        </p:spPr>
        <p:txBody>
          <a:bodyPr wrap="square" rtlCol="0">
            <a:spAutoFit/>
          </a:bodyPr>
          <a:lstStyle/>
          <a:p>
            <a:pPr algn="ctr"/>
            <a:r>
              <a:rPr lang="en-US" dirty="0"/>
              <a:t>Responsibilities</a:t>
            </a:r>
          </a:p>
        </p:txBody>
      </p:sp>
      <p:sp>
        <p:nvSpPr>
          <p:cNvPr id="53" name="Footer Placeholder 1"/>
          <p:cNvSpPr>
            <a:spLocks noGrp="1"/>
          </p:cNvSpPr>
          <p:nvPr>
            <p:ph type="ftr" sz="quarter" idx="11"/>
          </p:nvPr>
        </p:nvSpPr>
        <p:spPr>
          <a:xfrm>
            <a:off x="1513114" y="3581400"/>
            <a:ext cx="6792686" cy="2284532"/>
          </a:xfrm>
        </p:spPr>
        <p:txBody>
          <a:bodyPr numCol="2" anchor="t"/>
          <a:lstStyle/>
          <a:p>
            <a:pPr marL="171450" indent="-171450" algn="l">
              <a:buFont typeface="Arial" pitchFamily="34" charset="0"/>
              <a:buChar char="•"/>
            </a:pPr>
            <a:r>
              <a:rPr lang="en-US" dirty="0">
                <a:solidFill>
                  <a:schemeClr val="tx1"/>
                </a:solidFill>
              </a:rPr>
              <a:t>Transcripts</a:t>
            </a:r>
          </a:p>
          <a:p>
            <a:pPr marL="171450" indent="-171450" algn="l">
              <a:buFont typeface="Arial" pitchFamily="34" charset="0"/>
              <a:buChar char="•"/>
            </a:pPr>
            <a:r>
              <a:rPr lang="en-US" dirty="0">
                <a:solidFill>
                  <a:schemeClr val="tx1"/>
                </a:solidFill>
              </a:rPr>
              <a:t>Student Planning/Self-Service</a:t>
            </a:r>
          </a:p>
          <a:p>
            <a:pPr marL="171450" indent="-171450" algn="l">
              <a:buFont typeface="Arial" pitchFamily="34" charset="0"/>
              <a:buChar char="•"/>
            </a:pPr>
            <a:r>
              <a:rPr lang="en-US" dirty="0">
                <a:solidFill>
                  <a:schemeClr val="tx1"/>
                </a:solidFill>
              </a:rPr>
              <a:t>FERPA (backup Registrar)</a:t>
            </a:r>
          </a:p>
          <a:p>
            <a:pPr marL="171450" indent="-171450" algn="l">
              <a:buFont typeface="Arial" pitchFamily="34" charset="0"/>
              <a:buChar char="•"/>
            </a:pPr>
            <a:r>
              <a:rPr lang="en-US" dirty="0">
                <a:solidFill>
                  <a:schemeClr val="tx1"/>
                </a:solidFill>
              </a:rPr>
              <a:t>Athletics</a:t>
            </a:r>
          </a:p>
          <a:p>
            <a:pPr marL="171450" indent="-171450" algn="l">
              <a:buFont typeface="Arial" pitchFamily="34" charset="0"/>
              <a:buChar char="•"/>
            </a:pPr>
            <a:r>
              <a:rPr lang="en-US" dirty="0">
                <a:solidFill>
                  <a:schemeClr val="tx1"/>
                </a:solidFill>
              </a:rPr>
              <a:t>Graduation Application &amp; Processing</a:t>
            </a:r>
          </a:p>
          <a:p>
            <a:pPr marL="171450" indent="-171450" algn="l">
              <a:buFont typeface="Arial" pitchFamily="34" charset="0"/>
              <a:buChar char="•"/>
            </a:pPr>
            <a:r>
              <a:rPr lang="en-US" dirty="0">
                <a:solidFill>
                  <a:schemeClr val="tx1"/>
                </a:solidFill>
              </a:rPr>
              <a:t>Commencement (numbers, names, etc.)</a:t>
            </a:r>
          </a:p>
          <a:p>
            <a:pPr marL="171450" indent="-171450" algn="l">
              <a:buFont typeface="Arial" pitchFamily="34" charset="0"/>
              <a:buChar char="•"/>
            </a:pPr>
            <a:r>
              <a:rPr lang="en-US" dirty="0">
                <a:solidFill>
                  <a:schemeClr val="tx1"/>
                </a:solidFill>
              </a:rPr>
              <a:t>Degree &amp; Certificate Postings</a:t>
            </a:r>
          </a:p>
          <a:p>
            <a:pPr marL="171450" indent="-171450" algn="l">
              <a:buFont typeface="Arial" pitchFamily="34" charset="0"/>
              <a:buChar char="•"/>
            </a:pPr>
            <a:r>
              <a:rPr lang="en-US" dirty="0">
                <a:solidFill>
                  <a:schemeClr val="tx1"/>
                </a:solidFill>
              </a:rPr>
              <a:t>Student employees</a:t>
            </a:r>
          </a:p>
          <a:p>
            <a:pPr marL="171450" indent="-171450" algn="l">
              <a:buFont typeface="Arial" pitchFamily="34" charset="0"/>
              <a:buChar char="•"/>
            </a:pPr>
            <a:r>
              <a:rPr lang="en-US" dirty="0">
                <a:solidFill>
                  <a:schemeClr val="tx1"/>
                </a:solidFill>
              </a:rPr>
              <a:t>Dual Credit</a:t>
            </a:r>
          </a:p>
          <a:p>
            <a:pPr marL="171450" indent="-171450" algn="l">
              <a:buFont typeface="Arial" pitchFamily="34" charset="0"/>
              <a:buChar char="•"/>
            </a:pPr>
            <a:r>
              <a:rPr lang="en-US" dirty="0">
                <a:solidFill>
                  <a:schemeClr val="tx1"/>
                </a:solidFill>
              </a:rPr>
              <a:t>Reverse Articulation Processing</a:t>
            </a:r>
          </a:p>
          <a:p>
            <a:pPr marL="171450" indent="-171450" algn="l">
              <a:buFont typeface="Arial" pitchFamily="34" charset="0"/>
              <a:buChar char="•"/>
            </a:pPr>
            <a:r>
              <a:rPr lang="en-US" dirty="0">
                <a:solidFill>
                  <a:schemeClr val="tx1"/>
                </a:solidFill>
              </a:rPr>
              <a:t>Academic Probation/Suspension</a:t>
            </a:r>
          </a:p>
          <a:p>
            <a:pPr marL="171450" indent="-171450" algn="l">
              <a:buFont typeface="Arial" pitchFamily="34" charset="0"/>
              <a:buChar char="•"/>
            </a:pPr>
            <a:r>
              <a:rPr lang="en-US" dirty="0">
                <a:solidFill>
                  <a:schemeClr val="tx1"/>
                </a:solidFill>
              </a:rPr>
              <a:t>Communications (shared)</a:t>
            </a:r>
          </a:p>
          <a:p>
            <a:pPr marL="171450" indent="-171450" algn="l">
              <a:buFont typeface="Arial" pitchFamily="34" charset="0"/>
              <a:buChar char="•"/>
            </a:pPr>
            <a:r>
              <a:rPr lang="en-US" dirty="0">
                <a:solidFill>
                  <a:schemeClr val="tx1"/>
                </a:solidFill>
              </a:rPr>
              <a:t>Training (shared)</a:t>
            </a:r>
          </a:p>
          <a:p>
            <a:pPr marL="171450" indent="-171450" algn="l">
              <a:buFont typeface="Arial" pitchFamily="34" charset="0"/>
              <a:buChar char="•"/>
            </a:pPr>
            <a:r>
              <a:rPr lang="en-US" dirty="0">
                <a:solidFill>
                  <a:schemeClr val="tx1"/>
                </a:solidFill>
              </a:rPr>
              <a:t>Academic Calendar (shared)</a:t>
            </a:r>
          </a:p>
          <a:p>
            <a:pPr marL="171450" indent="-171450" algn="l">
              <a:buFont typeface="Arial" pitchFamily="34" charset="0"/>
              <a:buChar char="•"/>
            </a:pPr>
            <a:r>
              <a:rPr lang="en-US" dirty="0">
                <a:solidFill>
                  <a:schemeClr val="tx1"/>
                </a:solidFill>
              </a:rPr>
              <a:t>Program changes (all office)</a:t>
            </a:r>
          </a:p>
          <a:p>
            <a:pPr marL="171450" indent="-171450" algn="l">
              <a:buFont typeface="Arial" pitchFamily="34" charset="0"/>
              <a:buChar char="•"/>
            </a:pPr>
            <a:r>
              <a:rPr lang="en-US" dirty="0">
                <a:solidFill>
                  <a:schemeClr val="tx1"/>
                </a:solidFill>
              </a:rPr>
              <a:t>1 person for extended hours</a:t>
            </a:r>
          </a:p>
          <a:p>
            <a:pPr marL="171450" indent="-171450" algn="l">
              <a:buFont typeface="Arial" pitchFamily="34" charset="0"/>
              <a:buChar char="•"/>
            </a:pPr>
            <a:r>
              <a:rPr lang="en-US" dirty="0">
                <a:solidFill>
                  <a:schemeClr val="tx1"/>
                </a:solidFill>
              </a:rPr>
              <a:t>Student Information and SSN Changes</a:t>
            </a:r>
          </a:p>
          <a:p>
            <a:pPr marL="171450" indent="-171450" algn="l">
              <a:buFont typeface="Arial" pitchFamily="34" charset="0"/>
              <a:buChar char="•"/>
            </a:pPr>
            <a:r>
              <a:rPr lang="en-US" dirty="0">
                <a:solidFill>
                  <a:schemeClr val="tx1"/>
                </a:solidFill>
              </a:rPr>
              <a:t>Program Changes (all)</a:t>
            </a:r>
          </a:p>
          <a:p>
            <a:pPr algn="l"/>
            <a:r>
              <a:rPr lang="en-US" dirty="0">
                <a:solidFill>
                  <a:schemeClr val="tx1"/>
                </a:solidFill>
              </a:rPr>
              <a:t> </a:t>
            </a:r>
          </a:p>
          <a:p>
            <a:pPr marL="171450" indent="-171450" algn="l">
              <a:buFont typeface="Arial" pitchFamily="34" charset="0"/>
              <a:buChar char="•"/>
            </a:pPr>
            <a:endParaRPr lang="en-US" dirty="0">
              <a:solidFill>
                <a:schemeClr val="tx1"/>
              </a:solidFill>
            </a:endParaRPr>
          </a:p>
          <a:p>
            <a:pPr marL="171450" indent="-171450" algn="l">
              <a:buFont typeface="Arial" pitchFamily="34" charset="0"/>
              <a:buChar char="•"/>
            </a:pPr>
            <a:endParaRPr lang="en-US" dirty="0">
              <a:solidFill>
                <a:schemeClr val="tx1"/>
              </a:solidFill>
            </a:endParaRPr>
          </a:p>
          <a:p>
            <a:pPr marL="171450" indent="-171450" algn="l">
              <a:buFont typeface="Arial" pitchFamily="34" charset="0"/>
              <a:buChar char="•"/>
            </a:pPr>
            <a:endParaRPr lang="en-US" dirty="0">
              <a:solidFill>
                <a:schemeClr val="tx1"/>
              </a:solidFill>
            </a:endParaRPr>
          </a:p>
          <a:p>
            <a:pPr marL="171450" indent="-171450" algn="l">
              <a:buFont typeface="Arial" pitchFamily="34" charset="0"/>
              <a:buChar char="•"/>
            </a:pPr>
            <a:endParaRPr lang="en-US" dirty="0">
              <a:solidFill>
                <a:schemeClr val="tx1"/>
              </a:solidFill>
            </a:endParaRPr>
          </a:p>
        </p:txBody>
      </p:sp>
      <p:cxnSp>
        <p:nvCxnSpPr>
          <p:cNvPr id="15" name="Elbow Connector 14"/>
          <p:cNvCxnSpPr/>
          <p:nvPr/>
        </p:nvCxnSpPr>
        <p:spPr>
          <a:xfrm rot="10800000" flipV="1">
            <a:off x="3733800" y="1981199"/>
            <a:ext cx="1918277" cy="166255"/>
          </a:xfrm>
          <a:prstGeom prst="bentConnector2">
            <a:avLst/>
          </a:prstGeom>
        </p:spPr>
        <p:style>
          <a:lnRef idx="1">
            <a:schemeClr val="accent1"/>
          </a:lnRef>
          <a:fillRef idx="0">
            <a:schemeClr val="accent1"/>
          </a:fillRef>
          <a:effectRef idx="0">
            <a:schemeClr val="accent1"/>
          </a:effectRef>
          <a:fontRef idx="minor">
            <a:schemeClr val="tx1"/>
          </a:fontRef>
        </p:style>
      </p:cxnSp>
      <p:cxnSp>
        <p:nvCxnSpPr>
          <p:cNvPr id="16" name="Elbow Connector 15"/>
          <p:cNvCxnSpPr/>
          <p:nvPr/>
        </p:nvCxnSpPr>
        <p:spPr>
          <a:xfrm rot="10800000" flipV="1">
            <a:off x="5701723" y="1981201"/>
            <a:ext cx="1918277" cy="166255"/>
          </a:xfrm>
          <a:prstGeom prst="bentConnector2">
            <a:avLst/>
          </a:prstGeom>
        </p:spPr>
        <p:style>
          <a:lnRef idx="1">
            <a:schemeClr val="accent1"/>
          </a:lnRef>
          <a:fillRef idx="0">
            <a:schemeClr val="accent1"/>
          </a:fillRef>
          <a:effectRef idx="0">
            <a:schemeClr val="accent1"/>
          </a:effectRef>
          <a:fontRef idx="minor">
            <a:schemeClr val="tx1"/>
          </a:fontRef>
        </p:style>
      </p:cxnSp>
      <p:sp>
        <p:nvSpPr>
          <p:cNvPr id="17" name="Rectangle 16"/>
          <p:cNvSpPr/>
          <p:nvPr/>
        </p:nvSpPr>
        <p:spPr>
          <a:xfrm>
            <a:off x="4919208" y="2165835"/>
            <a:ext cx="1828800" cy="4572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400" dirty="0"/>
          </a:p>
          <a:p>
            <a:pPr algn="ctr"/>
            <a:r>
              <a:rPr lang="en-US" sz="1400" dirty="0"/>
              <a:t>Joyce Lennon</a:t>
            </a:r>
          </a:p>
          <a:p>
            <a:pPr algn="ctr"/>
            <a:r>
              <a:rPr lang="en-US" sz="1400" dirty="0" err="1"/>
              <a:t>Reg</a:t>
            </a:r>
            <a:r>
              <a:rPr lang="en-US" sz="1400" dirty="0"/>
              <a:t> </a:t>
            </a:r>
            <a:r>
              <a:rPr lang="en-US" sz="1400" dirty="0" err="1"/>
              <a:t>Proc</a:t>
            </a:r>
            <a:r>
              <a:rPr lang="en-US" sz="1400" dirty="0"/>
              <a:t> Spec I</a:t>
            </a:r>
          </a:p>
          <a:p>
            <a:pPr algn="ctr"/>
            <a:endParaRPr lang="en-US" sz="1400" dirty="0"/>
          </a:p>
        </p:txBody>
      </p:sp>
    </p:spTree>
    <p:extLst>
      <p:ext uri="{BB962C8B-B14F-4D97-AF65-F5344CB8AC3E}">
        <p14:creationId xmlns:p14="http://schemas.microsoft.com/office/powerpoint/2010/main" val="97311064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a:t>Office of the Registrar</a:t>
            </a:r>
          </a:p>
        </p:txBody>
      </p:sp>
      <p:sp>
        <p:nvSpPr>
          <p:cNvPr id="3" name="Content Placeholder 2"/>
          <p:cNvSpPr>
            <a:spLocks noGrp="1"/>
          </p:cNvSpPr>
          <p:nvPr>
            <p:ph idx="1"/>
          </p:nvPr>
        </p:nvSpPr>
        <p:spPr>
          <a:xfrm>
            <a:off x="457200" y="2057399"/>
            <a:ext cx="8229600" cy="4115117"/>
          </a:xfrm>
          <a:ln>
            <a:solidFill>
              <a:schemeClr val="accent1"/>
            </a:solidFill>
          </a:ln>
        </p:spPr>
        <p:txBody>
          <a:bodyPr>
            <a:normAutofit/>
          </a:bodyPr>
          <a:lstStyle/>
          <a:p>
            <a:pPr marL="0" indent="0" algn="ctr">
              <a:buNone/>
            </a:pPr>
            <a:r>
              <a:rPr lang="en-US" b="1" dirty="0">
                <a:effectLst>
                  <a:outerShdw blurRad="38100" dist="38100" dir="2700000" algn="tl">
                    <a:srgbClr val="000000">
                      <a:alpha val="43137"/>
                    </a:srgbClr>
                  </a:outerShdw>
                </a:effectLst>
              </a:rPr>
              <a:t>Contact Information</a:t>
            </a:r>
          </a:p>
          <a:p>
            <a:pPr marL="0" indent="0">
              <a:buNone/>
            </a:pPr>
            <a:endParaRPr lang="en-US" b="1" dirty="0">
              <a:effectLst>
                <a:outerShdw blurRad="38100" dist="38100" dir="2700000" algn="tl">
                  <a:srgbClr val="000000">
                    <a:alpha val="43137"/>
                  </a:srgbClr>
                </a:outerShdw>
              </a:effectLst>
            </a:endParaRPr>
          </a:p>
          <a:p>
            <a:pPr marL="0" indent="0">
              <a:buNone/>
            </a:pPr>
            <a:r>
              <a:rPr lang="en-US" b="1" dirty="0">
                <a:effectLst>
                  <a:outerShdw blurRad="38100" dist="38100" dir="2700000" algn="tl">
                    <a:srgbClr val="000000">
                      <a:alpha val="43137"/>
                    </a:srgbClr>
                  </a:outerShdw>
                </a:effectLst>
              </a:rPr>
              <a:t>Main line:  </a:t>
            </a:r>
            <a:r>
              <a:rPr lang="en-US" b="1" dirty="0">
                <a:solidFill>
                  <a:srgbClr val="FFFF00"/>
                </a:solidFill>
                <a:effectLst>
                  <a:outerShdw blurRad="38100" dist="38100" dir="2700000" algn="tl">
                    <a:srgbClr val="000000">
                      <a:alpha val="43137"/>
                    </a:srgbClr>
                  </a:outerShdw>
                </a:effectLst>
              </a:rPr>
              <a:t>940-898-3036</a:t>
            </a:r>
          </a:p>
          <a:p>
            <a:pPr marL="0" indent="0">
              <a:buNone/>
            </a:pPr>
            <a:endParaRPr lang="en-US" b="1" dirty="0">
              <a:effectLst>
                <a:outerShdw blurRad="38100" dist="38100" dir="2700000" algn="tl">
                  <a:srgbClr val="000000">
                    <a:alpha val="43137"/>
                  </a:srgbClr>
                </a:outerShdw>
              </a:effectLst>
            </a:endParaRPr>
          </a:p>
          <a:p>
            <a:pPr marL="0" indent="0">
              <a:buNone/>
            </a:pPr>
            <a:r>
              <a:rPr lang="en-US" b="1" dirty="0">
                <a:effectLst>
                  <a:outerShdw blurRad="38100" dist="38100" dir="2700000" algn="tl">
                    <a:srgbClr val="000000">
                      <a:alpha val="43137"/>
                    </a:srgbClr>
                  </a:outerShdw>
                </a:effectLst>
              </a:rPr>
              <a:t>Email:  </a:t>
            </a:r>
            <a:r>
              <a:rPr lang="en-US" b="1" dirty="0">
                <a:solidFill>
                  <a:srgbClr val="FFFF00"/>
                </a:solidFill>
                <a:effectLst>
                  <a:outerShdw blurRad="38100" dist="38100" dir="2700000" algn="tl">
                    <a:srgbClr val="000000">
                      <a:alpha val="43137"/>
                    </a:srgbClr>
                  </a:outerShdw>
                </a:effectLst>
              </a:rPr>
              <a:t>registrar@twu.edu</a:t>
            </a:r>
          </a:p>
          <a:p>
            <a:pPr marL="0" indent="0">
              <a:buNone/>
            </a:pPr>
            <a:endParaRPr lang="en-US" b="1" dirty="0">
              <a:effectLst>
                <a:outerShdw blurRad="38100" dist="38100" dir="2700000" algn="tl">
                  <a:srgbClr val="000000">
                    <a:alpha val="43137"/>
                  </a:srgbClr>
                </a:outerShdw>
              </a:effectLst>
            </a:endParaRPr>
          </a:p>
          <a:p>
            <a:pPr marL="0" indent="0">
              <a:buNone/>
            </a:pPr>
            <a:r>
              <a:rPr lang="en-US" b="1" dirty="0">
                <a:effectLst>
                  <a:outerShdw blurRad="38100" dist="38100" dir="2700000" algn="tl">
                    <a:srgbClr val="000000">
                      <a:alpha val="43137"/>
                    </a:srgbClr>
                  </a:outerShdw>
                </a:effectLst>
              </a:rPr>
              <a:t>Website:  </a:t>
            </a:r>
            <a:r>
              <a:rPr lang="en-US" b="1" dirty="0">
                <a:solidFill>
                  <a:srgbClr val="FFFF00"/>
                </a:solidFill>
                <a:effectLst>
                  <a:outerShdw blurRad="38100" dist="38100" dir="2700000" algn="tl">
                    <a:srgbClr val="000000">
                      <a:alpha val="43137"/>
                    </a:srgbClr>
                  </a:outerShdw>
                </a:effectLst>
              </a:rPr>
              <a:t>http://www.twu.edu/registrar/</a:t>
            </a:r>
          </a:p>
          <a:p>
            <a:pPr marL="0" indent="0">
              <a:buNone/>
            </a:pPr>
            <a:endParaRPr lang="en-US" b="1"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01220663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Academic Calendar</a:t>
            </a:r>
          </a:p>
        </p:txBody>
      </p:sp>
      <p:sp>
        <p:nvSpPr>
          <p:cNvPr id="3" name="Content Placeholder 2"/>
          <p:cNvSpPr>
            <a:spLocks noGrp="1"/>
          </p:cNvSpPr>
          <p:nvPr>
            <p:ph idx="1"/>
          </p:nvPr>
        </p:nvSpPr>
        <p:spPr/>
        <p:txBody>
          <a:bodyPr>
            <a:normAutofit lnSpcReduction="10000"/>
          </a:bodyPr>
          <a:lstStyle/>
          <a:p>
            <a:pPr>
              <a:buClr>
                <a:schemeClr val="tx1"/>
              </a:buClr>
              <a:buFont typeface="Courier New" pitchFamily="49" charset="0"/>
              <a:buChar char="o"/>
            </a:pPr>
            <a:r>
              <a:rPr lang="en-US" b="1" u="sng" dirty="0">
                <a:effectLst>
                  <a:outerShdw blurRad="38100" dist="38100" dir="2700000" algn="tl">
                    <a:srgbClr val="000000">
                      <a:alpha val="43137"/>
                    </a:srgbClr>
                  </a:outerShdw>
                </a:effectLst>
              </a:rPr>
              <a:t>www.twu.edu/academics</a:t>
            </a:r>
          </a:p>
          <a:p>
            <a:pPr lvl="1">
              <a:buClr>
                <a:schemeClr val="tx1"/>
              </a:buClr>
              <a:buFont typeface="Courier New" pitchFamily="49" charset="0"/>
              <a:buChar char="o"/>
            </a:pPr>
            <a:r>
              <a:rPr lang="en-US" b="1" dirty="0">
                <a:effectLst>
                  <a:outerShdw blurRad="38100" dist="38100" dir="2700000" algn="tl">
                    <a:srgbClr val="000000">
                      <a:alpha val="43137"/>
                    </a:srgbClr>
                  </a:outerShdw>
                </a:effectLst>
              </a:rPr>
              <a:t>Current academic calendars &amp; future term dates</a:t>
            </a:r>
          </a:p>
          <a:p>
            <a:pPr marL="0" indent="0">
              <a:buClr>
                <a:schemeClr val="tx1"/>
              </a:buClr>
              <a:buNone/>
            </a:pPr>
            <a:endParaRPr lang="en-US" dirty="0"/>
          </a:p>
          <a:p>
            <a:pPr>
              <a:buClr>
                <a:schemeClr val="tx1"/>
              </a:buClr>
              <a:buFont typeface="Courier New" pitchFamily="49" charset="0"/>
              <a:buChar char="o"/>
            </a:pPr>
            <a:r>
              <a:rPr lang="en-US" b="1" dirty="0">
                <a:effectLst>
                  <a:outerShdw blurRad="38100" dist="38100" dir="2700000" algn="tl">
                    <a:srgbClr val="000000">
                      <a:alpha val="43137"/>
                    </a:srgbClr>
                  </a:outerShdw>
                </a:effectLst>
              </a:rPr>
              <a:t>Registration periods, key deadlines, grading periods, graduation information</a:t>
            </a:r>
          </a:p>
          <a:p>
            <a:pPr>
              <a:buClr>
                <a:schemeClr val="tx1"/>
              </a:buClr>
              <a:buFont typeface="Courier New" pitchFamily="49" charset="0"/>
              <a:buChar char="o"/>
            </a:pPr>
            <a:endParaRPr lang="en-US" dirty="0"/>
          </a:p>
          <a:p>
            <a:pPr>
              <a:buClr>
                <a:schemeClr val="tx1"/>
              </a:buClr>
              <a:buFont typeface="Courier New" pitchFamily="49" charset="0"/>
              <a:buChar char="o"/>
            </a:pPr>
            <a:r>
              <a:rPr lang="en-US" b="1" dirty="0">
                <a:effectLst>
                  <a:outerShdw blurRad="38100" dist="38100" dir="2700000" algn="tl">
                    <a:srgbClr val="000000">
                      <a:alpha val="43137"/>
                    </a:srgbClr>
                  </a:outerShdw>
                </a:effectLst>
              </a:rPr>
              <a:t>Structure based on State, Federal, and institutional guidelines and policies</a:t>
            </a:r>
          </a:p>
          <a:p>
            <a:pPr marL="0" indent="0">
              <a:buClr>
                <a:schemeClr val="tx1"/>
              </a:buClr>
              <a:buNone/>
            </a:pPr>
            <a:endParaRPr lang="en-US" dirty="0"/>
          </a:p>
        </p:txBody>
      </p:sp>
    </p:spTree>
    <p:extLst>
      <p:ext uri="{BB962C8B-B14F-4D97-AF65-F5344CB8AC3E}">
        <p14:creationId xmlns:p14="http://schemas.microsoft.com/office/powerpoint/2010/main" val="3218949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Registration</a:t>
            </a:r>
          </a:p>
        </p:txBody>
      </p:sp>
      <p:sp>
        <p:nvSpPr>
          <p:cNvPr id="3" name="Content Placeholder 2"/>
          <p:cNvSpPr>
            <a:spLocks noGrp="1"/>
          </p:cNvSpPr>
          <p:nvPr>
            <p:ph idx="1"/>
          </p:nvPr>
        </p:nvSpPr>
        <p:spPr/>
        <p:txBody>
          <a:bodyPr/>
          <a:lstStyle/>
          <a:p>
            <a:pPr>
              <a:buClr>
                <a:schemeClr val="tx1"/>
              </a:buClr>
              <a:buFont typeface="Courier New" pitchFamily="49" charset="0"/>
              <a:buChar char="o"/>
            </a:pPr>
            <a:r>
              <a:rPr lang="en-US" b="1" dirty="0">
                <a:effectLst>
                  <a:outerShdw blurRad="38100" dist="38100" dir="2700000" algn="tl">
                    <a:srgbClr val="000000">
                      <a:alpha val="43137"/>
                    </a:srgbClr>
                  </a:outerShdw>
                </a:effectLst>
              </a:rPr>
              <a:t>Terms have two registration periods:</a:t>
            </a:r>
          </a:p>
          <a:p>
            <a:pPr lvl="1">
              <a:buClr>
                <a:schemeClr val="tx1"/>
              </a:buClr>
              <a:buFont typeface="Courier New" pitchFamily="49" charset="0"/>
              <a:buChar char="o"/>
            </a:pPr>
            <a:r>
              <a:rPr lang="en-US" b="1" dirty="0">
                <a:effectLst>
                  <a:outerShdw blurRad="38100" dist="38100" dir="2700000" algn="tl">
                    <a:srgbClr val="000000">
                      <a:alpha val="43137"/>
                    </a:srgbClr>
                  </a:outerShdw>
                </a:effectLst>
              </a:rPr>
              <a:t>Phase 1 (Regular)</a:t>
            </a:r>
          </a:p>
          <a:p>
            <a:pPr lvl="1">
              <a:buClr>
                <a:schemeClr val="tx1"/>
              </a:buClr>
              <a:buFont typeface="Courier New" pitchFamily="49" charset="0"/>
              <a:buChar char="o"/>
            </a:pPr>
            <a:r>
              <a:rPr lang="en-US" b="1" dirty="0">
                <a:effectLst>
                  <a:outerShdw blurRad="38100" dist="38100" dir="2700000" algn="tl">
                    <a:srgbClr val="000000">
                      <a:alpha val="43137"/>
                    </a:srgbClr>
                  </a:outerShdw>
                </a:effectLst>
              </a:rPr>
              <a:t>Late Registration (new registrations fee $50, Drop/Adds $10)</a:t>
            </a:r>
          </a:p>
          <a:p>
            <a:pPr lvl="1">
              <a:buClr>
                <a:schemeClr val="tx1"/>
              </a:buClr>
              <a:buFont typeface="Courier New" pitchFamily="49" charset="0"/>
              <a:buChar char="o"/>
            </a:pPr>
            <a:endParaRPr lang="en-US" b="1" dirty="0">
              <a:effectLst>
                <a:outerShdw blurRad="38100" dist="38100" dir="2700000" algn="tl">
                  <a:srgbClr val="000000">
                    <a:alpha val="43137"/>
                  </a:srgbClr>
                </a:outerShdw>
              </a:effectLst>
            </a:endParaRPr>
          </a:p>
          <a:p>
            <a:pPr>
              <a:buClr>
                <a:schemeClr val="tx1"/>
              </a:buClr>
              <a:buFont typeface="Courier New" pitchFamily="49" charset="0"/>
              <a:buChar char="o"/>
            </a:pPr>
            <a:r>
              <a:rPr lang="en-US" b="1" dirty="0">
                <a:effectLst>
                  <a:outerShdw blurRad="38100" dist="38100" dir="2700000" algn="tl">
                    <a:srgbClr val="000000">
                      <a:alpha val="43137"/>
                    </a:srgbClr>
                  </a:outerShdw>
                </a:effectLst>
              </a:rPr>
              <a:t>Registration opens during preceding term to allow current students to be advised and register while still on campus</a:t>
            </a:r>
          </a:p>
        </p:txBody>
      </p:sp>
    </p:spTree>
    <p:extLst>
      <p:ext uri="{BB962C8B-B14F-4D97-AF65-F5344CB8AC3E}">
        <p14:creationId xmlns:p14="http://schemas.microsoft.com/office/powerpoint/2010/main" val="269155700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Registration</a:t>
            </a:r>
          </a:p>
        </p:txBody>
      </p:sp>
      <p:sp>
        <p:nvSpPr>
          <p:cNvPr id="3" name="Content Placeholder 2"/>
          <p:cNvSpPr>
            <a:spLocks noGrp="1"/>
          </p:cNvSpPr>
          <p:nvPr>
            <p:ph idx="1"/>
          </p:nvPr>
        </p:nvSpPr>
        <p:spPr/>
        <p:txBody>
          <a:bodyPr/>
          <a:lstStyle/>
          <a:p>
            <a:pPr>
              <a:buClr>
                <a:schemeClr val="tx1"/>
              </a:buClr>
              <a:buFont typeface="Courier New" pitchFamily="49" charset="0"/>
              <a:buChar char="o"/>
            </a:pPr>
            <a:r>
              <a:rPr lang="en-US" b="1" dirty="0">
                <a:effectLst>
                  <a:outerShdw blurRad="38100" dist="38100" dir="2700000" algn="tl">
                    <a:srgbClr val="000000">
                      <a:alpha val="43137"/>
                    </a:srgbClr>
                  </a:outerShdw>
                </a:effectLst>
              </a:rPr>
              <a:t>Students can add or drop courses themselves through Self-Service during any registration period</a:t>
            </a:r>
          </a:p>
          <a:p>
            <a:pPr>
              <a:buClr>
                <a:schemeClr val="tx1"/>
              </a:buClr>
              <a:buFont typeface="Courier New" pitchFamily="49" charset="0"/>
              <a:buChar char="o"/>
            </a:pPr>
            <a:endParaRPr lang="en-US" b="1" dirty="0">
              <a:effectLst>
                <a:outerShdw blurRad="38100" dist="38100" dir="2700000" algn="tl">
                  <a:srgbClr val="000000">
                    <a:alpha val="43137"/>
                  </a:srgbClr>
                </a:outerShdw>
              </a:effectLst>
            </a:endParaRPr>
          </a:p>
          <a:p>
            <a:pPr>
              <a:buClr>
                <a:schemeClr val="tx1"/>
              </a:buClr>
              <a:buFont typeface="Courier New" pitchFamily="49" charset="0"/>
              <a:buChar char="o"/>
            </a:pPr>
            <a:r>
              <a:rPr lang="en-US" b="1" dirty="0">
                <a:effectLst>
                  <a:outerShdw blurRad="38100" dist="38100" dir="2700000" algn="tl">
                    <a:srgbClr val="000000">
                      <a:alpha val="43137"/>
                    </a:srgbClr>
                  </a:outerShdw>
                </a:effectLst>
              </a:rPr>
              <a:t>Once Late Registration period ends, there can be no new registrations, but departments can approve add/drop through Census Date</a:t>
            </a:r>
          </a:p>
        </p:txBody>
      </p:sp>
    </p:spTree>
    <p:extLst>
      <p:ext uri="{BB962C8B-B14F-4D97-AF65-F5344CB8AC3E}">
        <p14:creationId xmlns:p14="http://schemas.microsoft.com/office/powerpoint/2010/main" val="11326829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Key dates/deadlines</a:t>
            </a:r>
          </a:p>
        </p:txBody>
      </p:sp>
      <p:sp>
        <p:nvSpPr>
          <p:cNvPr id="3" name="Content Placeholder 2"/>
          <p:cNvSpPr>
            <a:spLocks noGrp="1"/>
          </p:cNvSpPr>
          <p:nvPr>
            <p:ph idx="1"/>
          </p:nvPr>
        </p:nvSpPr>
        <p:spPr/>
        <p:txBody>
          <a:bodyPr>
            <a:normAutofit lnSpcReduction="10000"/>
          </a:bodyPr>
          <a:lstStyle/>
          <a:p>
            <a:pPr>
              <a:buClr>
                <a:schemeClr val="tx1"/>
              </a:buClr>
              <a:buFont typeface="Courier New" pitchFamily="49" charset="0"/>
              <a:buChar char="o"/>
            </a:pPr>
            <a:r>
              <a:rPr lang="en-US" b="1" dirty="0">
                <a:effectLst>
                  <a:outerShdw blurRad="38100" dist="38100" dir="2700000" algn="tl">
                    <a:srgbClr val="000000">
                      <a:alpha val="43137"/>
                    </a:srgbClr>
                  </a:outerShdw>
                </a:effectLst>
              </a:rPr>
              <a:t>Census Date</a:t>
            </a:r>
          </a:p>
          <a:p>
            <a:pPr lvl="1">
              <a:buClr>
                <a:schemeClr val="tx1"/>
              </a:buClr>
              <a:buFont typeface="Courier New" pitchFamily="49" charset="0"/>
              <a:buChar char="o"/>
            </a:pPr>
            <a:r>
              <a:rPr lang="en-US" dirty="0"/>
              <a:t>Official enrollment date of a term</a:t>
            </a:r>
          </a:p>
          <a:p>
            <a:pPr marL="411480" lvl="1" indent="0">
              <a:buClr>
                <a:schemeClr val="tx1"/>
              </a:buClr>
              <a:buNone/>
            </a:pPr>
            <a:endParaRPr lang="en-US" dirty="0"/>
          </a:p>
          <a:p>
            <a:pPr lvl="1">
              <a:buClr>
                <a:schemeClr val="tx1"/>
              </a:buClr>
              <a:buFont typeface="Courier New" pitchFamily="49" charset="0"/>
              <a:buChar char="o"/>
            </a:pPr>
            <a:r>
              <a:rPr lang="en-US" dirty="0"/>
              <a:t>Date is set by the THECB (# of days past start of term)</a:t>
            </a:r>
          </a:p>
          <a:p>
            <a:pPr marL="411480" lvl="1" indent="0">
              <a:buClr>
                <a:schemeClr val="tx1"/>
              </a:buClr>
              <a:buNone/>
            </a:pPr>
            <a:endParaRPr lang="en-US" dirty="0"/>
          </a:p>
          <a:p>
            <a:pPr lvl="1">
              <a:buClr>
                <a:schemeClr val="tx1"/>
              </a:buClr>
              <a:buFont typeface="Courier New" pitchFamily="49" charset="0"/>
              <a:buChar char="o"/>
            </a:pPr>
            <a:r>
              <a:rPr lang="en-US" dirty="0"/>
              <a:t>Any course dropped prior to or on the census date will not appear on the transcript</a:t>
            </a:r>
          </a:p>
          <a:p>
            <a:pPr marL="411480" lvl="1" indent="0">
              <a:buClr>
                <a:schemeClr val="tx1"/>
              </a:buClr>
              <a:buNone/>
            </a:pPr>
            <a:endParaRPr lang="en-US" dirty="0"/>
          </a:p>
          <a:p>
            <a:pPr lvl="1">
              <a:buClr>
                <a:schemeClr val="tx1"/>
              </a:buClr>
              <a:buFont typeface="Courier New" pitchFamily="49" charset="0"/>
              <a:buChar char="o"/>
            </a:pPr>
            <a:r>
              <a:rPr lang="en-US" dirty="0"/>
              <a:t>Any course dropped after the census date will remain on transcript as official enrollment</a:t>
            </a:r>
          </a:p>
        </p:txBody>
      </p:sp>
    </p:spTree>
    <p:extLst>
      <p:ext uri="{BB962C8B-B14F-4D97-AF65-F5344CB8AC3E}">
        <p14:creationId xmlns:p14="http://schemas.microsoft.com/office/powerpoint/2010/main" val="15473744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anim calcmode="lin" valueType="num">
                                      <p:cBhvr additive="base">
                                        <p:cTn id="13"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anim calcmode="lin" valueType="num">
                                      <p:cBhvr additive="base">
                                        <p:cTn id="19"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7" end="7"/>
                                            </p:txEl>
                                          </p:spTgt>
                                        </p:tgtEl>
                                        <p:attrNameLst>
                                          <p:attrName>style.visibility</p:attrName>
                                        </p:attrNameLst>
                                      </p:cBhvr>
                                      <p:to>
                                        <p:strVal val="visible"/>
                                      </p:to>
                                    </p:set>
                                    <p:anim calcmode="lin" valueType="num">
                                      <p:cBhvr additive="base">
                                        <p:cTn id="25"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Key dates/deadlines</a:t>
            </a:r>
          </a:p>
        </p:txBody>
      </p:sp>
      <p:sp>
        <p:nvSpPr>
          <p:cNvPr id="3" name="Content Placeholder 2"/>
          <p:cNvSpPr>
            <a:spLocks noGrp="1"/>
          </p:cNvSpPr>
          <p:nvPr>
            <p:ph idx="1"/>
          </p:nvPr>
        </p:nvSpPr>
        <p:spPr/>
        <p:txBody>
          <a:bodyPr>
            <a:normAutofit fontScale="92500" lnSpcReduction="10000"/>
          </a:bodyPr>
          <a:lstStyle/>
          <a:p>
            <a:pPr>
              <a:buClr>
                <a:schemeClr val="tx1"/>
              </a:buClr>
              <a:buFont typeface="Courier New" pitchFamily="49" charset="0"/>
              <a:buChar char="o"/>
            </a:pPr>
            <a:r>
              <a:rPr lang="en-US" b="1" dirty="0">
                <a:effectLst>
                  <a:outerShdw blurRad="38100" dist="38100" dir="2700000" algn="tl">
                    <a:srgbClr val="000000">
                      <a:alpha val="43137"/>
                    </a:srgbClr>
                  </a:outerShdw>
                </a:effectLst>
              </a:rPr>
              <a:t>Census Date</a:t>
            </a:r>
          </a:p>
          <a:p>
            <a:pPr lvl="1">
              <a:buClr>
                <a:schemeClr val="tx1"/>
              </a:buClr>
              <a:buFont typeface="Courier New" pitchFamily="49" charset="0"/>
              <a:buChar char="o"/>
            </a:pPr>
            <a:r>
              <a:rPr lang="en-US" dirty="0"/>
              <a:t>No course can be added after the census date</a:t>
            </a:r>
          </a:p>
          <a:p>
            <a:pPr lvl="1">
              <a:buClr>
                <a:schemeClr val="tx1"/>
              </a:buClr>
              <a:buFont typeface="Courier New" pitchFamily="49" charset="0"/>
              <a:buChar char="o"/>
            </a:pPr>
            <a:endParaRPr lang="en-US" dirty="0"/>
          </a:p>
          <a:p>
            <a:pPr lvl="1">
              <a:buClr>
                <a:schemeClr val="tx1"/>
              </a:buClr>
              <a:buFont typeface="Courier New" pitchFamily="49" charset="0"/>
              <a:buChar char="o"/>
            </a:pPr>
            <a:r>
              <a:rPr lang="en-US" dirty="0"/>
              <a:t>12</a:t>
            </a:r>
            <a:r>
              <a:rPr lang="en-US" baseline="30000" dirty="0"/>
              <a:t>th</a:t>
            </a:r>
            <a:r>
              <a:rPr lang="en-US" dirty="0"/>
              <a:t> class day for Fall, Spring, and long Summer term</a:t>
            </a:r>
          </a:p>
          <a:p>
            <a:pPr lvl="1">
              <a:buClr>
                <a:schemeClr val="tx1"/>
              </a:buClr>
              <a:buFont typeface="Courier New" pitchFamily="49" charset="0"/>
              <a:buChar char="o"/>
            </a:pPr>
            <a:endParaRPr lang="en-US" dirty="0"/>
          </a:p>
          <a:p>
            <a:pPr lvl="1">
              <a:buClr>
                <a:schemeClr val="tx1"/>
              </a:buClr>
              <a:buFont typeface="Courier New" pitchFamily="49" charset="0"/>
              <a:buChar char="o"/>
            </a:pPr>
            <a:r>
              <a:rPr lang="en-US" dirty="0"/>
              <a:t>5</a:t>
            </a:r>
            <a:r>
              <a:rPr lang="en-US" baseline="30000" dirty="0"/>
              <a:t>th</a:t>
            </a:r>
            <a:r>
              <a:rPr lang="en-US" dirty="0"/>
              <a:t> class day for 7 week sessions</a:t>
            </a:r>
          </a:p>
          <a:p>
            <a:pPr marL="411480" lvl="1" indent="0">
              <a:buClr>
                <a:schemeClr val="tx1"/>
              </a:buClr>
              <a:buNone/>
            </a:pPr>
            <a:endParaRPr lang="en-US" dirty="0"/>
          </a:p>
          <a:p>
            <a:pPr lvl="1">
              <a:buClr>
                <a:schemeClr val="tx1"/>
              </a:buClr>
              <a:buFont typeface="Courier New" pitchFamily="49" charset="0"/>
              <a:buChar char="o"/>
            </a:pPr>
            <a:r>
              <a:rPr lang="en-US" dirty="0"/>
              <a:t>4</a:t>
            </a:r>
            <a:r>
              <a:rPr lang="en-US" baseline="30000" dirty="0"/>
              <a:t>th</a:t>
            </a:r>
            <a:r>
              <a:rPr lang="en-US" dirty="0"/>
              <a:t> class day for 5 week sessions</a:t>
            </a:r>
          </a:p>
          <a:p>
            <a:pPr marL="411480" lvl="1" indent="0">
              <a:buClr>
                <a:schemeClr val="tx1"/>
              </a:buClr>
              <a:buNone/>
            </a:pPr>
            <a:endParaRPr lang="en-US" dirty="0"/>
          </a:p>
          <a:p>
            <a:pPr lvl="1">
              <a:buClr>
                <a:schemeClr val="tx1"/>
              </a:buClr>
              <a:buFont typeface="Courier New" pitchFamily="49" charset="0"/>
              <a:buChar char="o"/>
            </a:pPr>
            <a:r>
              <a:rPr lang="en-US" dirty="0"/>
              <a:t>2</a:t>
            </a:r>
            <a:r>
              <a:rPr lang="en-US" baseline="30000" dirty="0"/>
              <a:t>nd</a:t>
            </a:r>
            <a:r>
              <a:rPr lang="en-US" dirty="0"/>
              <a:t> class day for 3 week sessions</a:t>
            </a:r>
          </a:p>
        </p:txBody>
      </p:sp>
    </p:spTree>
    <p:extLst>
      <p:ext uri="{BB962C8B-B14F-4D97-AF65-F5344CB8AC3E}">
        <p14:creationId xmlns:p14="http://schemas.microsoft.com/office/powerpoint/2010/main" val="276558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anim calcmode="lin" valueType="num">
                                      <p:cBhvr additive="base">
                                        <p:cTn id="13"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anim calcmode="lin" valueType="num">
                                      <p:cBhvr additive="base">
                                        <p:cTn id="19"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7" end="7"/>
                                            </p:txEl>
                                          </p:spTgt>
                                        </p:tgtEl>
                                        <p:attrNameLst>
                                          <p:attrName>style.visibility</p:attrName>
                                        </p:attrNameLst>
                                      </p:cBhvr>
                                      <p:to>
                                        <p:strVal val="visible"/>
                                      </p:to>
                                    </p:set>
                                    <p:anim calcmode="lin" valueType="num">
                                      <p:cBhvr additive="base">
                                        <p:cTn id="25"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9" end="9"/>
                                            </p:txEl>
                                          </p:spTgt>
                                        </p:tgtEl>
                                        <p:attrNameLst>
                                          <p:attrName>style.visibility</p:attrName>
                                        </p:attrNameLst>
                                      </p:cBhvr>
                                      <p:to>
                                        <p:strVal val="visible"/>
                                      </p:to>
                                    </p:set>
                                    <p:anim calcmode="lin" valueType="num">
                                      <p:cBhvr additive="base">
                                        <p:cTn id="31"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Office of the Registrar</a:t>
            </a:r>
            <a:br>
              <a:rPr lang="en-US" b="1" dirty="0"/>
            </a:br>
            <a:r>
              <a:rPr lang="en-US" sz="3600" b="1" dirty="0"/>
              <a:t>Leadership Staff</a:t>
            </a:r>
            <a:r>
              <a:rPr lang="en-US" b="1" dirty="0"/>
              <a:t> </a:t>
            </a:r>
          </a:p>
        </p:txBody>
      </p:sp>
      <p:sp>
        <p:nvSpPr>
          <p:cNvPr id="3" name="Content Placeholder 2"/>
          <p:cNvSpPr>
            <a:spLocks noGrp="1"/>
          </p:cNvSpPr>
          <p:nvPr>
            <p:ph idx="1"/>
          </p:nvPr>
        </p:nvSpPr>
        <p:spPr/>
        <p:txBody>
          <a:bodyPr>
            <a:normAutofit fontScale="92500" lnSpcReduction="10000"/>
          </a:bodyPr>
          <a:lstStyle/>
          <a:p>
            <a:pPr>
              <a:buClr>
                <a:schemeClr val="tx1"/>
              </a:buClr>
              <a:buFont typeface="Courier New" pitchFamily="49" charset="0"/>
              <a:buChar char="o"/>
            </a:pPr>
            <a:r>
              <a:rPr lang="en-US" b="1" dirty="0">
                <a:effectLst>
                  <a:outerShdw blurRad="38100" dist="38100" dir="2700000" algn="tl">
                    <a:srgbClr val="000000">
                      <a:alpha val="43137"/>
                    </a:srgbClr>
                  </a:outerShdw>
                </a:effectLst>
              </a:rPr>
              <a:t>Jenna Lee</a:t>
            </a:r>
          </a:p>
          <a:p>
            <a:pPr lvl="1">
              <a:buClr>
                <a:schemeClr val="tx1"/>
              </a:buClr>
              <a:buFont typeface="Courier New" pitchFamily="49" charset="0"/>
              <a:buChar char="o"/>
            </a:pPr>
            <a:r>
              <a:rPr lang="en-US" dirty="0"/>
              <a:t>Ext. 3735</a:t>
            </a:r>
          </a:p>
          <a:p>
            <a:pPr lvl="1">
              <a:buClr>
                <a:schemeClr val="tx1"/>
              </a:buClr>
              <a:buFont typeface="Courier New" pitchFamily="49" charset="0"/>
              <a:buChar char="o"/>
            </a:pPr>
            <a:r>
              <a:rPr lang="en-US" dirty="0"/>
              <a:t>jlee11@twu.edu</a:t>
            </a:r>
          </a:p>
          <a:p>
            <a:pPr>
              <a:buClr>
                <a:schemeClr val="tx1"/>
              </a:buClr>
              <a:buFont typeface="Courier New" pitchFamily="49" charset="0"/>
              <a:buChar char="o"/>
            </a:pPr>
            <a:endParaRPr lang="en-US" dirty="0"/>
          </a:p>
          <a:p>
            <a:pPr>
              <a:buClr>
                <a:schemeClr val="tx1"/>
              </a:buClr>
              <a:buFont typeface="Courier New" pitchFamily="49" charset="0"/>
              <a:buChar char="o"/>
            </a:pPr>
            <a:r>
              <a:rPr lang="en-US" b="1" dirty="0">
                <a:effectLst>
                  <a:outerShdw blurRad="38100" dist="38100" dir="2700000" algn="tl">
                    <a:srgbClr val="000000">
                      <a:alpha val="43137"/>
                    </a:srgbClr>
                  </a:outerShdw>
                </a:effectLst>
              </a:rPr>
              <a:t>Lauren Puyear</a:t>
            </a:r>
          </a:p>
          <a:p>
            <a:pPr lvl="1">
              <a:buClr>
                <a:schemeClr val="tx1"/>
              </a:buClr>
              <a:buFont typeface="Courier New" pitchFamily="49" charset="0"/>
              <a:buChar char="o"/>
            </a:pPr>
            <a:r>
              <a:rPr lang="en-US" dirty="0"/>
              <a:t>Ext. 3031</a:t>
            </a:r>
          </a:p>
          <a:p>
            <a:pPr lvl="1">
              <a:buClr>
                <a:schemeClr val="tx1"/>
              </a:buClr>
              <a:buFont typeface="Courier New" pitchFamily="49" charset="0"/>
              <a:buChar char="o"/>
            </a:pPr>
            <a:r>
              <a:rPr lang="en-US" dirty="0"/>
              <a:t>lpuyear@twu.edu</a:t>
            </a:r>
          </a:p>
          <a:p>
            <a:pPr lvl="1">
              <a:buClr>
                <a:schemeClr val="tx1"/>
              </a:buClr>
              <a:buFont typeface="Courier New" pitchFamily="49" charset="0"/>
              <a:buChar char="o"/>
            </a:pPr>
            <a:endParaRPr lang="en-US" dirty="0"/>
          </a:p>
          <a:p>
            <a:pPr>
              <a:buClr>
                <a:schemeClr val="tx1"/>
              </a:buClr>
              <a:buFont typeface="Courier New" pitchFamily="49" charset="0"/>
              <a:buChar char="o"/>
            </a:pPr>
            <a:r>
              <a:rPr lang="en-US" b="1" dirty="0">
                <a:effectLst>
                  <a:outerShdw blurRad="38100" dist="38100" dir="2700000" algn="tl">
                    <a:srgbClr val="000000">
                      <a:alpha val="43137"/>
                    </a:srgbClr>
                  </a:outerShdw>
                </a:effectLst>
              </a:rPr>
              <a:t>Artia Bowden</a:t>
            </a:r>
          </a:p>
          <a:p>
            <a:pPr lvl="1">
              <a:buClr>
                <a:schemeClr val="tx1"/>
              </a:buClr>
              <a:buFont typeface="Courier New" pitchFamily="49" charset="0"/>
              <a:buChar char="o"/>
            </a:pPr>
            <a:r>
              <a:rPr lang="en-US" dirty="0"/>
              <a:t>Ext. 2726</a:t>
            </a:r>
          </a:p>
          <a:p>
            <a:pPr lvl="1">
              <a:buClr>
                <a:schemeClr val="tx1"/>
              </a:buClr>
              <a:buFont typeface="Courier New" pitchFamily="49" charset="0"/>
              <a:buChar char="o"/>
            </a:pPr>
            <a:r>
              <a:rPr lang="en-US" dirty="0"/>
              <a:t>abowden1@twu.edu</a:t>
            </a:r>
          </a:p>
        </p:txBody>
      </p:sp>
    </p:spTree>
    <p:extLst>
      <p:ext uri="{BB962C8B-B14F-4D97-AF65-F5344CB8AC3E}">
        <p14:creationId xmlns:p14="http://schemas.microsoft.com/office/powerpoint/2010/main" val="31021025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Key dates/deadlines</a:t>
            </a:r>
          </a:p>
        </p:txBody>
      </p:sp>
      <p:sp>
        <p:nvSpPr>
          <p:cNvPr id="3" name="Content Placeholder 2"/>
          <p:cNvSpPr>
            <a:spLocks noGrp="1"/>
          </p:cNvSpPr>
          <p:nvPr>
            <p:ph idx="1"/>
          </p:nvPr>
        </p:nvSpPr>
        <p:spPr/>
        <p:txBody>
          <a:bodyPr>
            <a:normAutofit fontScale="92500"/>
          </a:bodyPr>
          <a:lstStyle/>
          <a:p>
            <a:pPr>
              <a:buClr>
                <a:schemeClr val="tx1"/>
              </a:buClr>
              <a:buFont typeface="Courier New" pitchFamily="49" charset="0"/>
              <a:buChar char="o"/>
            </a:pPr>
            <a:r>
              <a:rPr lang="en-US" b="1" dirty="0">
                <a:effectLst>
                  <a:outerShdw blurRad="38100" dist="38100" dir="2700000" algn="tl">
                    <a:srgbClr val="000000">
                      <a:alpha val="43137"/>
                    </a:srgbClr>
                  </a:outerShdw>
                </a:effectLst>
              </a:rPr>
              <a:t>20</a:t>
            </a:r>
            <a:r>
              <a:rPr lang="en-US" b="1" baseline="30000" dirty="0">
                <a:effectLst>
                  <a:outerShdw blurRad="38100" dist="38100" dir="2700000" algn="tl">
                    <a:srgbClr val="000000">
                      <a:alpha val="43137"/>
                    </a:srgbClr>
                  </a:outerShdw>
                </a:effectLst>
              </a:rPr>
              <a:t>th</a:t>
            </a:r>
            <a:r>
              <a:rPr lang="en-US" b="1" dirty="0">
                <a:effectLst>
                  <a:outerShdw blurRad="38100" dist="38100" dir="2700000" algn="tl">
                    <a:srgbClr val="000000">
                      <a:alpha val="43137"/>
                    </a:srgbClr>
                  </a:outerShdw>
                </a:effectLst>
              </a:rPr>
              <a:t> Class Day </a:t>
            </a:r>
            <a:r>
              <a:rPr lang="en-US" dirty="0">
                <a:effectLst>
                  <a:outerShdw blurRad="38100" dist="38100" dir="2700000" algn="tl">
                    <a:srgbClr val="000000">
                      <a:alpha val="43137"/>
                    </a:srgbClr>
                  </a:outerShdw>
                </a:effectLst>
              </a:rPr>
              <a:t>(Long terms)</a:t>
            </a:r>
            <a:endParaRPr lang="en-US" b="1" dirty="0">
              <a:effectLst>
                <a:outerShdw blurRad="38100" dist="38100" dir="2700000" algn="tl">
                  <a:srgbClr val="000000">
                    <a:alpha val="43137"/>
                  </a:srgbClr>
                </a:outerShdw>
              </a:effectLst>
            </a:endParaRPr>
          </a:p>
          <a:p>
            <a:pPr lvl="1">
              <a:buClr>
                <a:schemeClr val="tx1"/>
              </a:buClr>
              <a:buFont typeface="Courier New" pitchFamily="49" charset="0"/>
              <a:buChar char="o"/>
            </a:pPr>
            <a:endParaRPr lang="en-US" dirty="0"/>
          </a:p>
          <a:p>
            <a:pPr lvl="1">
              <a:buClr>
                <a:schemeClr val="tx1"/>
              </a:buClr>
              <a:buFont typeface="Courier New" pitchFamily="49" charset="0"/>
              <a:buChar char="o"/>
            </a:pPr>
            <a:r>
              <a:rPr lang="en-US" dirty="0">
                <a:effectLst>
                  <a:outerShdw blurRad="38100" dist="38100" dir="2700000" algn="tl">
                    <a:srgbClr val="000000">
                      <a:alpha val="43137"/>
                    </a:srgbClr>
                  </a:outerShdw>
                </a:effectLst>
              </a:rPr>
              <a:t>Per THECB guidelines, last day student can pay tuition and be counted for formula funding</a:t>
            </a:r>
          </a:p>
          <a:p>
            <a:pPr lvl="1">
              <a:buClr>
                <a:schemeClr val="tx1"/>
              </a:buClr>
              <a:buFont typeface="Courier New" pitchFamily="49" charset="0"/>
              <a:buChar char="o"/>
            </a:pPr>
            <a:endParaRPr lang="en-US" dirty="0">
              <a:effectLst>
                <a:outerShdw blurRad="38100" dist="38100" dir="2700000" algn="tl">
                  <a:srgbClr val="000000">
                    <a:alpha val="43137"/>
                  </a:srgbClr>
                </a:outerShdw>
              </a:effectLst>
            </a:endParaRPr>
          </a:p>
          <a:p>
            <a:pPr lvl="1">
              <a:buClr>
                <a:schemeClr val="tx1"/>
              </a:buClr>
              <a:buFont typeface="Courier New" pitchFamily="49" charset="0"/>
              <a:buChar char="o"/>
            </a:pPr>
            <a:r>
              <a:rPr lang="en-US" dirty="0">
                <a:effectLst>
                  <a:outerShdw blurRad="38100" dist="38100" dir="2700000" algn="tl">
                    <a:srgbClr val="000000">
                      <a:alpha val="43137"/>
                    </a:srgbClr>
                  </a:outerShdw>
                </a:effectLst>
              </a:rPr>
              <a:t>Last day student can withdraw from the institution and receive 25% of refundable tuition and fees</a:t>
            </a:r>
          </a:p>
          <a:p>
            <a:pPr lvl="1">
              <a:buClr>
                <a:schemeClr val="tx1"/>
              </a:buClr>
              <a:buFont typeface="Courier New" pitchFamily="49" charset="0"/>
              <a:buChar char="o"/>
            </a:pPr>
            <a:endParaRPr lang="en-US" dirty="0">
              <a:effectLst>
                <a:outerShdw blurRad="38100" dist="38100" dir="2700000" algn="tl">
                  <a:srgbClr val="000000">
                    <a:alpha val="43137"/>
                  </a:srgbClr>
                </a:outerShdw>
              </a:effectLst>
            </a:endParaRPr>
          </a:p>
          <a:p>
            <a:pPr lvl="1">
              <a:buClr>
                <a:schemeClr val="tx1"/>
              </a:buClr>
              <a:buFont typeface="Courier New" pitchFamily="49" charset="0"/>
              <a:buChar char="o"/>
            </a:pPr>
            <a:r>
              <a:rPr lang="en-US" dirty="0">
                <a:effectLst>
                  <a:outerShdw blurRad="38100" dist="38100" dir="2700000" algn="tl">
                    <a:srgbClr val="000000">
                      <a:alpha val="43137"/>
                    </a:srgbClr>
                  </a:outerShdw>
                </a:effectLst>
              </a:rPr>
              <a:t>Any reinstatements after this date are unfunded by state…can only reinstate if (1) institutional error or (2) student is graduating</a:t>
            </a:r>
          </a:p>
        </p:txBody>
      </p:sp>
    </p:spTree>
    <p:extLst>
      <p:ext uri="{BB962C8B-B14F-4D97-AF65-F5344CB8AC3E}">
        <p14:creationId xmlns:p14="http://schemas.microsoft.com/office/powerpoint/2010/main" val="34082291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 calcmode="lin" valueType="num">
                                      <p:cBhvr additive="base">
                                        <p:cTn id="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4" end="4"/>
                                            </p:txEl>
                                          </p:spTgt>
                                        </p:tgtEl>
                                        <p:attrNameLst>
                                          <p:attrName>style.visibility</p:attrName>
                                        </p:attrNameLst>
                                      </p:cBhvr>
                                      <p:to>
                                        <p:strVal val="visible"/>
                                      </p:to>
                                    </p:set>
                                    <p:anim calcmode="lin" valueType="num">
                                      <p:cBhvr additive="base">
                                        <p:cTn id="13"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anim calcmode="lin" valueType="num">
                                      <p:cBhvr additive="base">
                                        <p:cTn id="19"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Add/Switch/Reinstatement Summary</a:t>
            </a:r>
          </a:p>
        </p:txBody>
      </p:sp>
      <p:sp>
        <p:nvSpPr>
          <p:cNvPr id="3" name="Content Placeholder 2"/>
          <p:cNvSpPr>
            <a:spLocks noGrp="1"/>
          </p:cNvSpPr>
          <p:nvPr>
            <p:ph idx="1"/>
          </p:nvPr>
        </p:nvSpPr>
        <p:spPr/>
        <p:txBody>
          <a:bodyPr>
            <a:normAutofit/>
          </a:bodyPr>
          <a:lstStyle/>
          <a:p>
            <a:pPr>
              <a:buClr>
                <a:schemeClr val="tx1"/>
              </a:buClr>
              <a:buFont typeface="Courier New" pitchFamily="49" charset="0"/>
              <a:buChar char="o"/>
            </a:pPr>
            <a:r>
              <a:rPr lang="en-US" b="1" u="sng" dirty="0">
                <a:effectLst>
                  <a:outerShdw blurRad="38100" dist="38100" dir="2700000" algn="tl">
                    <a:srgbClr val="000000">
                      <a:alpha val="43137"/>
                    </a:srgbClr>
                  </a:outerShdw>
                </a:effectLst>
              </a:rPr>
              <a:t>Registration opening through Late Registration</a:t>
            </a:r>
            <a:r>
              <a:rPr lang="en-US" u="sng" dirty="0">
                <a:effectLst>
                  <a:outerShdw blurRad="38100" dist="38100" dir="2700000" algn="tl">
                    <a:srgbClr val="000000">
                      <a:alpha val="43137"/>
                    </a:srgbClr>
                  </a:outerShdw>
                </a:effectLst>
              </a:rPr>
              <a:t>:</a:t>
            </a:r>
            <a:r>
              <a:rPr lang="en-US" dirty="0">
                <a:effectLst>
                  <a:outerShdw blurRad="38100" dist="38100" dir="2700000" algn="tl">
                    <a:srgbClr val="000000">
                      <a:alpha val="43137"/>
                    </a:srgbClr>
                  </a:outerShdw>
                </a:effectLst>
              </a:rPr>
              <a:t>  </a:t>
            </a:r>
            <a:r>
              <a:rPr lang="en-US" dirty="0"/>
              <a:t>	</a:t>
            </a:r>
          </a:p>
          <a:p>
            <a:pPr marL="0" indent="0">
              <a:buClr>
                <a:schemeClr val="tx1"/>
              </a:buClr>
              <a:buNone/>
            </a:pPr>
            <a:r>
              <a:rPr lang="en-US" sz="2600" dirty="0"/>
              <a:t>	</a:t>
            </a:r>
            <a:r>
              <a:rPr lang="en-US" sz="2600" dirty="0">
                <a:effectLst>
                  <a:outerShdw blurRad="38100" dist="38100" dir="2700000" algn="tl">
                    <a:srgbClr val="000000">
                      <a:alpha val="43137"/>
                    </a:srgbClr>
                  </a:outerShdw>
                </a:effectLst>
              </a:rPr>
              <a:t>Student can add and drop through Self-Service/Student Planning</a:t>
            </a:r>
          </a:p>
          <a:p>
            <a:pPr marL="0" indent="0">
              <a:buClr>
                <a:schemeClr val="tx1"/>
              </a:buClr>
              <a:buNone/>
            </a:pPr>
            <a:endParaRPr lang="en-US" sz="2600" dirty="0"/>
          </a:p>
          <a:p>
            <a:pPr>
              <a:buClr>
                <a:schemeClr val="tx1"/>
              </a:buClr>
              <a:buFont typeface="Courier New" pitchFamily="49" charset="0"/>
              <a:buChar char="o"/>
            </a:pPr>
            <a:r>
              <a:rPr lang="en-US" b="1" u="sng" dirty="0">
                <a:effectLst>
                  <a:outerShdw blurRad="38100" dist="38100" dir="2700000" algn="tl">
                    <a:srgbClr val="000000">
                      <a:alpha val="43137"/>
                    </a:srgbClr>
                  </a:outerShdw>
                </a:effectLst>
              </a:rPr>
              <a:t>Late Registration to Census day:</a:t>
            </a:r>
            <a:r>
              <a:rPr lang="en-US" dirty="0">
                <a:effectLst>
                  <a:outerShdw blurRad="38100" dist="38100" dir="2700000" algn="tl">
                    <a:srgbClr val="000000">
                      <a:alpha val="43137"/>
                    </a:srgbClr>
                  </a:outerShdw>
                </a:effectLst>
              </a:rPr>
              <a:t>  </a:t>
            </a:r>
          </a:p>
          <a:p>
            <a:pPr marL="411480" lvl="1" indent="0">
              <a:buClr>
                <a:schemeClr val="tx1"/>
              </a:buClr>
              <a:buNone/>
            </a:pPr>
            <a:r>
              <a:rPr lang="en-US" dirty="0"/>
              <a:t>	</a:t>
            </a:r>
          </a:p>
          <a:p>
            <a:pPr marL="411480" lvl="1" indent="0">
              <a:buClr>
                <a:schemeClr val="tx1"/>
              </a:buClr>
              <a:buNone/>
            </a:pPr>
            <a:r>
              <a:rPr lang="en-US" dirty="0">
                <a:effectLst>
                  <a:outerShdw blurRad="38100" dist="38100" dir="2700000" algn="tl">
                    <a:srgbClr val="000000">
                      <a:alpha val="43137"/>
                    </a:srgbClr>
                  </a:outerShdw>
                </a:effectLst>
              </a:rPr>
              <a:t>	Must have Add/Drop form signed by 	department, but </a:t>
            </a:r>
            <a:r>
              <a:rPr lang="en-US" u="sng" dirty="0">
                <a:effectLst>
                  <a:outerShdw blurRad="38100" dist="38100" dir="2700000" algn="tl">
                    <a:srgbClr val="000000">
                      <a:alpha val="43137"/>
                    </a:srgbClr>
                  </a:outerShdw>
                </a:effectLst>
              </a:rPr>
              <a:t>no new registrations</a:t>
            </a:r>
          </a:p>
          <a:p>
            <a:pPr marL="594360" lvl="2" indent="0">
              <a:buClr>
                <a:schemeClr val="tx1"/>
              </a:buClr>
              <a:buNone/>
            </a:pPr>
            <a:r>
              <a:rPr lang="en-US" dirty="0"/>
              <a:t>	</a:t>
            </a:r>
          </a:p>
        </p:txBody>
      </p:sp>
    </p:spTree>
    <p:extLst>
      <p:ext uri="{BB962C8B-B14F-4D97-AF65-F5344CB8AC3E}">
        <p14:creationId xmlns:p14="http://schemas.microsoft.com/office/powerpoint/2010/main" val="294367691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Add/Switch/Reinstatement Summary</a:t>
            </a:r>
          </a:p>
        </p:txBody>
      </p:sp>
      <p:sp>
        <p:nvSpPr>
          <p:cNvPr id="3" name="Content Placeholder 2"/>
          <p:cNvSpPr>
            <a:spLocks noGrp="1"/>
          </p:cNvSpPr>
          <p:nvPr>
            <p:ph idx="1"/>
          </p:nvPr>
        </p:nvSpPr>
        <p:spPr>
          <a:xfrm>
            <a:off x="457200" y="1646236"/>
            <a:ext cx="8229600" cy="4830763"/>
          </a:xfrm>
        </p:spPr>
        <p:txBody>
          <a:bodyPr>
            <a:normAutofit fontScale="92500" lnSpcReduction="10000"/>
          </a:bodyPr>
          <a:lstStyle/>
          <a:p>
            <a:pPr>
              <a:buClr>
                <a:schemeClr val="tx1"/>
              </a:buClr>
              <a:buFont typeface="Courier New" pitchFamily="49" charset="0"/>
              <a:buChar char="o"/>
            </a:pPr>
            <a:r>
              <a:rPr lang="en-US" b="1" u="sng" dirty="0"/>
              <a:t>After Census date but before 20</a:t>
            </a:r>
            <a:r>
              <a:rPr lang="en-US" b="1" u="sng" baseline="30000" dirty="0"/>
              <a:t>th</a:t>
            </a:r>
            <a:r>
              <a:rPr lang="en-US" b="1" u="sng" dirty="0"/>
              <a:t> Class day:</a:t>
            </a:r>
          </a:p>
          <a:p>
            <a:pPr marL="630936" lvl="2" indent="0">
              <a:buClr>
                <a:schemeClr val="tx1"/>
              </a:buClr>
              <a:buNone/>
            </a:pPr>
            <a:endParaRPr lang="en-US" dirty="0"/>
          </a:p>
          <a:p>
            <a:pPr lvl="2">
              <a:buClr>
                <a:schemeClr val="tx1"/>
              </a:buClr>
            </a:pPr>
            <a:r>
              <a:rPr lang="en-US" sz="2600" dirty="0"/>
              <a:t>Drop due to University Error reinstatements into previously registered courses only</a:t>
            </a:r>
          </a:p>
          <a:p>
            <a:pPr lvl="2">
              <a:buClr>
                <a:schemeClr val="tx1"/>
              </a:buClr>
            </a:pPr>
            <a:r>
              <a:rPr lang="en-US" sz="2600" dirty="0"/>
              <a:t>Student must submit Problem Resolution Request and have signed, written authorization from department</a:t>
            </a:r>
          </a:p>
          <a:p>
            <a:pPr lvl="2">
              <a:buClr>
                <a:schemeClr val="tx1"/>
              </a:buClr>
            </a:pPr>
            <a:r>
              <a:rPr lang="en-US" sz="2600" dirty="0"/>
              <a:t>Students must make payment arrangements immediately…a second reinstatement for non-payment will not be approved</a:t>
            </a:r>
          </a:p>
          <a:p>
            <a:pPr lvl="2">
              <a:buClr>
                <a:schemeClr val="tx1"/>
              </a:buClr>
            </a:pPr>
            <a:endParaRPr lang="en-US" sz="2600" dirty="0"/>
          </a:p>
          <a:p>
            <a:pPr marL="594360" lvl="2" indent="0">
              <a:buClr>
                <a:schemeClr val="tx1"/>
              </a:buClr>
              <a:buNone/>
            </a:pPr>
            <a:r>
              <a:rPr lang="en-US" dirty="0"/>
              <a:t>	</a:t>
            </a:r>
          </a:p>
        </p:txBody>
      </p:sp>
    </p:spTree>
    <p:extLst>
      <p:ext uri="{BB962C8B-B14F-4D97-AF65-F5344CB8AC3E}">
        <p14:creationId xmlns:p14="http://schemas.microsoft.com/office/powerpoint/2010/main" val="164910988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Add/Switch/Reinstatement Summary</a:t>
            </a:r>
          </a:p>
        </p:txBody>
      </p:sp>
      <p:sp>
        <p:nvSpPr>
          <p:cNvPr id="3" name="Content Placeholder 2"/>
          <p:cNvSpPr>
            <a:spLocks noGrp="1"/>
          </p:cNvSpPr>
          <p:nvPr>
            <p:ph idx="1"/>
          </p:nvPr>
        </p:nvSpPr>
        <p:spPr>
          <a:xfrm>
            <a:off x="457200" y="1646236"/>
            <a:ext cx="8229600" cy="5135564"/>
          </a:xfrm>
        </p:spPr>
        <p:txBody>
          <a:bodyPr>
            <a:normAutofit fontScale="92500" lnSpcReduction="20000"/>
          </a:bodyPr>
          <a:lstStyle/>
          <a:p>
            <a:pPr>
              <a:buClr>
                <a:schemeClr val="tx1"/>
              </a:buClr>
              <a:buFont typeface="Courier New" pitchFamily="49" charset="0"/>
              <a:buChar char="o"/>
            </a:pPr>
            <a:r>
              <a:rPr lang="en-US" b="1" u="sng" dirty="0"/>
              <a:t>After 20</a:t>
            </a:r>
            <a:r>
              <a:rPr lang="en-US" b="1" u="sng" baseline="30000" dirty="0"/>
              <a:t>th</a:t>
            </a:r>
            <a:r>
              <a:rPr lang="en-US" b="1" u="sng" dirty="0"/>
              <a:t> Class Day:</a:t>
            </a:r>
          </a:p>
          <a:p>
            <a:pPr marL="630936" lvl="2" indent="0">
              <a:buClr>
                <a:schemeClr val="tx1"/>
              </a:buClr>
              <a:buNone/>
            </a:pPr>
            <a:endParaRPr lang="en-US" dirty="0"/>
          </a:p>
          <a:p>
            <a:pPr lvl="2">
              <a:buClr>
                <a:schemeClr val="tx1"/>
              </a:buClr>
            </a:pPr>
            <a:r>
              <a:rPr lang="en-US" sz="2600" b="1" dirty="0"/>
              <a:t>Reinstatements will only be granted if a university error occurred that was not the fault of the student or if the student is trying to graduate that same term</a:t>
            </a:r>
          </a:p>
          <a:p>
            <a:pPr marL="630936" lvl="2" indent="0">
              <a:buClr>
                <a:schemeClr val="tx1"/>
              </a:buClr>
              <a:buNone/>
            </a:pPr>
            <a:endParaRPr lang="en-US" sz="2600" b="1" dirty="0"/>
          </a:p>
          <a:p>
            <a:pPr lvl="2">
              <a:buClr>
                <a:schemeClr val="tx1"/>
              </a:buClr>
            </a:pPr>
            <a:r>
              <a:rPr lang="en-US" sz="2600" dirty="0"/>
              <a:t>Reinstatements into previously registered courses only</a:t>
            </a:r>
          </a:p>
          <a:p>
            <a:pPr marL="630936" lvl="2" indent="0">
              <a:buClr>
                <a:schemeClr val="tx1"/>
              </a:buClr>
              <a:buNone/>
            </a:pPr>
            <a:endParaRPr lang="en-US" sz="2600" dirty="0"/>
          </a:p>
          <a:p>
            <a:pPr lvl="2">
              <a:buClr>
                <a:schemeClr val="tx1"/>
              </a:buClr>
            </a:pPr>
            <a:r>
              <a:rPr lang="en-US" sz="2600" dirty="0"/>
              <a:t>Student must submit Problem Resolution Request and have signed, written authorization from department</a:t>
            </a:r>
          </a:p>
          <a:p>
            <a:pPr lvl="2">
              <a:buClr>
                <a:schemeClr val="tx1"/>
              </a:buClr>
            </a:pPr>
            <a:endParaRPr lang="en-US" sz="2600" dirty="0"/>
          </a:p>
          <a:p>
            <a:pPr marL="594360" lvl="2" indent="0">
              <a:buClr>
                <a:schemeClr val="tx1"/>
              </a:buClr>
              <a:buNone/>
            </a:pPr>
            <a:r>
              <a:rPr lang="en-US" dirty="0"/>
              <a:t>	</a:t>
            </a:r>
          </a:p>
        </p:txBody>
      </p:sp>
    </p:spTree>
    <p:extLst>
      <p:ext uri="{BB962C8B-B14F-4D97-AF65-F5344CB8AC3E}">
        <p14:creationId xmlns:p14="http://schemas.microsoft.com/office/powerpoint/2010/main" val="198880859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a:t>Drops &amp; Withdrawals</a:t>
            </a:r>
          </a:p>
        </p:txBody>
      </p:sp>
      <p:sp>
        <p:nvSpPr>
          <p:cNvPr id="3" name="Content Placeholder 2"/>
          <p:cNvSpPr>
            <a:spLocks noGrp="1"/>
          </p:cNvSpPr>
          <p:nvPr>
            <p:ph idx="1"/>
          </p:nvPr>
        </p:nvSpPr>
        <p:spPr>
          <a:xfrm>
            <a:off x="457200" y="1828800"/>
            <a:ext cx="8229600" cy="4648199"/>
          </a:xfrm>
        </p:spPr>
        <p:txBody>
          <a:bodyPr>
            <a:normAutofit/>
          </a:bodyPr>
          <a:lstStyle/>
          <a:p>
            <a:pPr marL="0" indent="0">
              <a:buClr>
                <a:schemeClr val="tx1"/>
              </a:buClr>
              <a:buNone/>
            </a:pPr>
            <a:r>
              <a:rPr lang="en-US" b="1" dirty="0">
                <a:effectLst>
                  <a:outerShdw blurRad="38100" dist="38100" dir="2700000" algn="tl">
                    <a:srgbClr val="000000">
                      <a:alpha val="43137"/>
                    </a:srgbClr>
                  </a:outerShdw>
                </a:effectLst>
              </a:rPr>
              <a:t>What is the difference between a drop and a withdrawal?</a:t>
            </a:r>
            <a:endParaRPr lang="en-US" sz="2600" dirty="0">
              <a:effectLst>
                <a:outerShdw blurRad="38100" dist="38100" dir="2700000" algn="tl">
                  <a:srgbClr val="000000">
                    <a:alpha val="43137"/>
                  </a:srgbClr>
                </a:outerShdw>
              </a:effectLst>
            </a:endParaRPr>
          </a:p>
          <a:p>
            <a:pPr marL="0" indent="0">
              <a:buClr>
                <a:schemeClr val="tx1"/>
              </a:buClr>
              <a:buNone/>
            </a:pPr>
            <a:endParaRPr lang="en-US" sz="2600" dirty="0"/>
          </a:p>
          <a:p>
            <a:pPr marL="0" indent="0">
              <a:buClr>
                <a:schemeClr val="tx1"/>
              </a:buClr>
              <a:buNone/>
            </a:pPr>
            <a:r>
              <a:rPr lang="en-US" sz="2600" b="1" u="sng" dirty="0">
                <a:effectLst>
                  <a:outerShdw blurRad="38100" dist="38100" dir="2700000" algn="tl">
                    <a:srgbClr val="000000">
                      <a:alpha val="43137"/>
                    </a:srgbClr>
                  </a:outerShdw>
                </a:effectLst>
              </a:rPr>
              <a:t>Drop</a:t>
            </a:r>
            <a:r>
              <a:rPr lang="en-US" sz="2600" b="1" dirty="0">
                <a:effectLst>
                  <a:outerShdw blurRad="38100" dist="38100" dir="2700000" algn="tl">
                    <a:srgbClr val="000000">
                      <a:alpha val="43137"/>
                    </a:srgbClr>
                  </a:outerShdw>
                </a:effectLst>
              </a:rPr>
              <a:t>:  </a:t>
            </a:r>
            <a:r>
              <a:rPr lang="en-US" sz="2600" dirty="0">
                <a:effectLst>
                  <a:outerShdw blurRad="38100" dist="38100" dir="2700000" algn="tl">
                    <a:srgbClr val="000000">
                      <a:alpha val="43137"/>
                    </a:srgbClr>
                  </a:outerShdw>
                </a:effectLst>
              </a:rPr>
              <a:t>dropping a course but remaining enrolled in at least one other course for the same term</a:t>
            </a:r>
          </a:p>
          <a:p>
            <a:pPr marL="0" indent="0">
              <a:buClr>
                <a:schemeClr val="tx1"/>
              </a:buClr>
              <a:buNone/>
            </a:pPr>
            <a:endParaRPr lang="en-US" sz="2600" b="1" u="sng" dirty="0">
              <a:effectLst>
                <a:outerShdw blurRad="38100" dist="38100" dir="2700000" algn="tl">
                  <a:srgbClr val="000000">
                    <a:alpha val="43137"/>
                  </a:srgbClr>
                </a:outerShdw>
              </a:effectLst>
            </a:endParaRPr>
          </a:p>
          <a:p>
            <a:pPr marL="0" indent="0">
              <a:buClr>
                <a:schemeClr val="tx1"/>
              </a:buClr>
              <a:buNone/>
            </a:pPr>
            <a:r>
              <a:rPr lang="en-US" sz="2600" b="1" u="sng" dirty="0">
                <a:effectLst>
                  <a:outerShdw blurRad="38100" dist="38100" dir="2700000" algn="tl">
                    <a:srgbClr val="000000">
                      <a:alpha val="43137"/>
                    </a:srgbClr>
                  </a:outerShdw>
                </a:effectLst>
              </a:rPr>
              <a:t>Withdraw:</a:t>
            </a:r>
            <a:r>
              <a:rPr lang="en-US" sz="2600" dirty="0">
                <a:effectLst>
                  <a:outerShdw blurRad="38100" dist="38100" dir="2700000" algn="tl">
                    <a:srgbClr val="000000">
                      <a:alpha val="43137"/>
                    </a:srgbClr>
                  </a:outerShdw>
                </a:effectLst>
              </a:rPr>
              <a:t>  dropping all courses for a term, resulting in withdrawing from the university for that term</a:t>
            </a:r>
            <a:endParaRPr lang="en-US" sz="2600" b="1" u="sng" dirty="0">
              <a:effectLst>
                <a:outerShdw blurRad="38100" dist="38100" dir="2700000" algn="tl">
                  <a:srgbClr val="000000">
                    <a:alpha val="43137"/>
                  </a:srgbClr>
                </a:outerShdw>
              </a:effectLst>
            </a:endParaRPr>
          </a:p>
          <a:p>
            <a:pPr marL="594360" lvl="2" indent="0">
              <a:buClr>
                <a:schemeClr val="tx1"/>
              </a:buClr>
              <a:buNone/>
            </a:pPr>
            <a:r>
              <a:rPr lang="en-US" dirty="0"/>
              <a:t>	</a:t>
            </a:r>
          </a:p>
        </p:txBody>
      </p:sp>
    </p:spTree>
    <p:extLst>
      <p:ext uri="{BB962C8B-B14F-4D97-AF65-F5344CB8AC3E}">
        <p14:creationId xmlns:p14="http://schemas.microsoft.com/office/powerpoint/2010/main" val="637081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fade">
                                      <p:cBhvr>
                                        <p:cTn id="7" dur="1000"/>
                                        <p:tgtEl>
                                          <p:spTgt spid="3">
                                            <p:txEl>
                                              <p:pRg st="2" end="2"/>
                                            </p:txEl>
                                          </p:spTgt>
                                        </p:tgtEl>
                                      </p:cBhvr>
                                    </p:animEffect>
                                    <p:anim calcmode="lin" valueType="num">
                                      <p:cBhvr>
                                        <p:cTn id="8"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4" end="4"/>
                                            </p:txEl>
                                          </p:spTgt>
                                        </p:tgtEl>
                                        <p:attrNameLst>
                                          <p:attrName>style.visibility</p:attrName>
                                        </p:attrNameLst>
                                      </p:cBhvr>
                                      <p:to>
                                        <p:strVal val="visible"/>
                                      </p:to>
                                    </p:set>
                                    <p:animEffect transition="in" filter="fade">
                                      <p:cBhvr>
                                        <p:cTn id="14" dur="1000"/>
                                        <p:tgtEl>
                                          <p:spTgt spid="3">
                                            <p:txEl>
                                              <p:pRg st="4" end="4"/>
                                            </p:txEl>
                                          </p:spTgt>
                                        </p:tgtEl>
                                      </p:cBhvr>
                                    </p:animEffect>
                                    <p:anim calcmode="lin" valueType="num">
                                      <p:cBhvr>
                                        <p:cTn id="15"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a:t>Drops &amp; Withdrawals</a:t>
            </a:r>
          </a:p>
        </p:txBody>
      </p:sp>
      <p:sp>
        <p:nvSpPr>
          <p:cNvPr id="3" name="Content Placeholder 2"/>
          <p:cNvSpPr>
            <a:spLocks noGrp="1"/>
          </p:cNvSpPr>
          <p:nvPr>
            <p:ph idx="1"/>
          </p:nvPr>
        </p:nvSpPr>
        <p:spPr>
          <a:xfrm>
            <a:off x="457200" y="1447800"/>
            <a:ext cx="8229600" cy="5029199"/>
          </a:xfrm>
        </p:spPr>
        <p:txBody>
          <a:bodyPr>
            <a:normAutofit fontScale="85000" lnSpcReduction="10000"/>
          </a:bodyPr>
          <a:lstStyle/>
          <a:p>
            <a:pPr marL="0" indent="0">
              <a:buClr>
                <a:schemeClr val="tx1"/>
              </a:buClr>
              <a:buNone/>
            </a:pPr>
            <a:r>
              <a:rPr lang="en-US" sz="3800" b="1" dirty="0">
                <a:effectLst>
                  <a:outerShdw blurRad="38100" dist="38100" dir="2700000" algn="tl">
                    <a:srgbClr val="000000">
                      <a:alpha val="43137"/>
                    </a:srgbClr>
                  </a:outerShdw>
                </a:effectLst>
              </a:rPr>
              <a:t>So why does everyone get the two confused?</a:t>
            </a:r>
            <a:endParaRPr lang="en-US" sz="3800" dirty="0">
              <a:effectLst>
                <a:outerShdw blurRad="38100" dist="38100" dir="2700000" algn="tl">
                  <a:srgbClr val="000000">
                    <a:alpha val="43137"/>
                  </a:srgbClr>
                </a:outerShdw>
              </a:effectLst>
            </a:endParaRPr>
          </a:p>
          <a:p>
            <a:pPr marL="594360" lvl="2" indent="0">
              <a:buClr>
                <a:schemeClr val="tx1"/>
              </a:buClr>
              <a:buNone/>
            </a:pPr>
            <a:endParaRPr lang="en-US" sz="2600" dirty="0"/>
          </a:p>
          <a:p>
            <a:pPr marL="594360" lvl="2" indent="0">
              <a:buClr>
                <a:schemeClr val="tx1"/>
              </a:buClr>
              <a:buNone/>
            </a:pPr>
            <a:r>
              <a:rPr lang="en-US" sz="3200" u="sng" dirty="0">
                <a:effectLst>
                  <a:outerShdw blurRad="38100" dist="38100" dir="2700000" algn="tl">
                    <a:srgbClr val="000000">
                      <a:alpha val="43137"/>
                    </a:srgbClr>
                  </a:outerShdw>
                </a:effectLst>
              </a:rPr>
              <a:t>Because it is so easy to do!</a:t>
            </a:r>
            <a:r>
              <a:rPr lang="en-US" sz="3200" dirty="0">
                <a:effectLst>
                  <a:outerShdw blurRad="38100" dist="38100" dir="2700000" algn="tl">
                    <a:srgbClr val="000000">
                      <a:alpha val="43137"/>
                    </a:srgbClr>
                  </a:outerShdw>
                </a:effectLst>
              </a:rPr>
              <a:t>  If the drop or withdrawal occur after the census date, the courses will use the same grades (W)</a:t>
            </a:r>
          </a:p>
          <a:p>
            <a:pPr marL="594360" lvl="2" indent="0">
              <a:buClr>
                <a:schemeClr val="tx1"/>
              </a:buClr>
              <a:buNone/>
            </a:pPr>
            <a:endParaRPr lang="en-US" sz="3200" dirty="0">
              <a:effectLst>
                <a:outerShdw blurRad="38100" dist="38100" dir="2700000" algn="tl">
                  <a:srgbClr val="000000">
                    <a:alpha val="43137"/>
                  </a:srgbClr>
                </a:outerShdw>
              </a:effectLst>
            </a:endParaRPr>
          </a:p>
          <a:p>
            <a:pPr marL="594360" lvl="2" indent="0">
              <a:buClr>
                <a:schemeClr val="tx1"/>
              </a:buClr>
              <a:buNone/>
            </a:pPr>
            <a:r>
              <a:rPr lang="en-US" sz="3200" dirty="0">
                <a:effectLst>
                  <a:outerShdw blurRad="38100" dist="38100" dir="2700000" algn="tl">
                    <a:srgbClr val="000000">
                      <a:alpha val="43137"/>
                    </a:srgbClr>
                  </a:outerShdw>
                </a:effectLst>
              </a:rPr>
              <a:t>Visit </a:t>
            </a:r>
            <a:r>
              <a:rPr lang="en-US" sz="3200" dirty="0">
                <a:effectLst>
                  <a:outerShdw blurRad="38100" dist="38100" dir="2700000" algn="tl">
                    <a:srgbClr val="000000">
                      <a:alpha val="43137"/>
                    </a:srgbClr>
                  </a:outerShdw>
                </a:effectLst>
                <a:hlinkClick r:id="rId2"/>
              </a:rPr>
              <a:t>https://twu.edu/registrar/dropping-courses-or-withdrawing/</a:t>
            </a:r>
            <a:r>
              <a:rPr lang="en-US" sz="3200" dirty="0">
                <a:effectLst>
                  <a:outerShdw blurRad="38100" dist="38100" dir="2700000" algn="tl">
                    <a:srgbClr val="000000">
                      <a:alpha val="43137"/>
                    </a:srgbClr>
                  </a:outerShdw>
                </a:effectLst>
              </a:rPr>
              <a:t> for all information about drops vs. withdrawals</a:t>
            </a:r>
          </a:p>
          <a:p>
            <a:pPr marL="594360" lvl="2" indent="0">
              <a:buClr>
                <a:schemeClr val="tx1"/>
              </a:buClr>
              <a:buNone/>
            </a:pPr>
            <a:endParaRPr lang="en-US" sz="3200" dirty="0">
              <a:effectLst>
                <a:outerShdw blurRad="38100" dist="38100" dir="2700000" algn="tl">
                  <a:srgbClr val="000000">
                    <a:alpha val="43137"/>
                  </a:srgbClr>
                </a:outerShdw>
              </a:effectLst>
            </a:endParaRPr>
          </a:p>
          <a:p>
            <a:pPr marL="594360" lvl="2" indent="0">
              <a:buClr>
                <a:schemeClr val="tx1"/>
              </a:buClr>
              <a:buNone/>
            </a:pPr>
            <a:r>
              <a:rPr lang="en-US" dirty="0">
                <a:effectLst>
                  <a:outerShdw blurRad="38100" dist="38100" dir="2700000" algn="tl">
                    <a:srgbClr val="000000">
                      <a:alpha val="43137"/>
                    </a:srgbClr>
                  </a:outerShdw>
                </a:effectLst>
              </a:rPr>
              <a:t>	</a:t>
            </a:r>
          </a:p>
        </p:txBody>
      </p:sp>
    </p:spTree>
    <p:extLst>
      <p:ext uri="{BB962C8B-B14F-4D97-AF65-F5344CB8AC3E}">
        <p14:creationId xmlns:p14="http://schemas.microsoft.com/office/powerpoint/2010/main" val="315638353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a:t>Drops &amp; Withdrawals</a:t>
            </a:r>
          </a:p>
        </p:txBody>
      </p:sp>
      <p:sp>
        <p:nvSpPr>
          <p:cNvPr id="3" name="Content Placeholder 2"/>
          <p:cNvSpPr>
            <a:spLocks noGrp="1"/>
          </p:cNvSpPr>
          <p:nvPr>
            <p:ph idx="1"/>
          </p:nvPr>
        </p:nvSpPr>
        <p:spPr>
          <a:xfrm>
            <a:off x="457200" y="1828800"/>
            <a:ext cx="8229600" cy="4648199"/>
          </a:xfrm>
        </p:spPr>
        <p:txBody>
          <a:bodyPr>
            <a:normAutofit/>
          </a:bodyPr>
          <a:lstStyle/>
          <a:p>
            <a:pPr marL="0" indent="0" algn="ctr">
              <a:buClr>
                <a:schemeClr val="tx1"/>
              </a:buClr>
              <a:buNone/>
            </a:pPr>
            <a:r>
              <a:rPr lang="en-US" b="1" dirty="0">
                <a:effectLst>
                  <a:outerShdw blurRad="38100" dist="38100" dir="2700000" algn="tl">
                    <a:srgbClr val="000000">
                      <a:alpha val="43137"/>
                    </a:srgbClr>
                  </a:outerShdw>
                </a:effectLst>
              </a:rPr>
              <a:t>Very important to understand the difference when discussing with students!</a:t>
            </a:r>
          </a:p>
          <a:p>
            <a:pPr>
              <a:buClr>
                <a:schemeClr val="tx1"/>
              </a:buClr>
            </a:pPr>
            <a:endParaRPr lang="en-US" dirty="0">
              <a:effectLst>
                <a:outerShdw blurRad="38100" dist="38100" dir="2700000" algn="tl">
                  <a:srgbClr val="000000">
                    <a:alpha val="43137"/>
                  </a:srgbClr>
                </a:outerShdw>
              </a:effectLst>
            </a:endParaRPr>
          </a:p>
          <a:p>
            <a:pPr marL="0" indent="0" algn="ctr">
              <a:buClr>
                <a:schemeClr val="tx1"/>
              </a:buClr>
              <a:buNone/>
            </a:pPr>
            <a:r>
              <a:rPr lang="en-US" dirty="0">
                <a:effectLst>
                  <a:outerShdw blurRad="38100" dist="38100" dir="2700000" algn="tl">
                    <a:srgbClr val="000000">
                      <a:alpha val="43137"/>
                    </a:srgbClr>
                  </a:outerShdw>
                </a:effectLst>
              </a:rPr>
              <a:t>Most common problem is student is told to withdraw from a course, and they proceed to initiate the withdrawal procedures for withdrawing from the institution	</a:t>
            </a:r>
          </a:p>
        </p:txBody>
      </p:sp>
    </p:spTree>
    <p:extLst>
      <p:ext uri="{BB962C8B-B14F-4D97-AF65-F5344CB8AC3E}">
        <p14:creationId xmlns:p14="http://schemas.microsoft.com/office/powerpoint/2010/main" val="268828401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a:t>Drops &amp; Withdrawals</a:t>
            </a:r>
          </a:p>
        </p:txBody>
      </p:sp>
      <p:sp>
        <p:nvSpPr>
          <p:cNvPr id="3" name="Content Placeholder 2"/>
          <p:cNvSpPr>
            <a:spLocks noGrp="1"/>
          </p:cNvSpPr>
          <p:nvPr>
            <p:ph idx="1"/>
          </p:nvPr>
        </p:nvSpPr>
        <p:spPr>
          <a:xfrm>
            <a:off x="457200" y="1524000"/>
            <a:ext cx="8229600" cy="4952999"/>
          </a:xfrm>
        </p:spPr>
        <p:txBody>
          <a:bodyPr>
            <a:normAutofit/>
          </a:bodyPr>
          <a:lstStyle/>
          <a:p>
            <a:pPr marL="0" indent="0" algn="ctr">
              <a:buClr>
                <a:schemeClr val="tx1"/>
              </a:buClr>
              <a:buNone/>
            </a:pPr>
            <a:r>
              <a:rPr lang="en-US" b="1" dirty="0">
                <a:effectLst>
                  <a:outerShdw blurRad="38100" dist="38100" dir="2700000" algn="tl">
                    <a:srgbClr val="000000">
                      <a:alpha val="43137"/>
                    </a:srgbClr>
                  </a:outerShdw>
                </a:effectLst>
              </a:rPr>
              <a:t>Procedures</a:t>
            </a:r>
            <a:endParaRPr lang="en-US" b="1" dirty="0"/>
          </a:p>
          <a:p>
            <a:pPr marL="0" indent="0">
              <a:buClr>
                <a:schemeClr val="tx1"/>
              </a:buClr>
              <a:buNone/>
            </a:pPr>
            <a:r>
              <a:rPr lang="en-US" b="1" u="sng" dirty="0">
                <a:effectLst>
                  <a:outerShdw blurRad="38100" dist="38100" dir="2700000" algn="tl">
                    <a:srgbClr val="000000">
                      <a:alpha val="43137"/>
                    </a:srgbClr>
                  </a:outerShdw>
                </a:effectLst>
              </a:rPr>
              <a:t>Drop</a:t>
            </a:r>
          </a:p>
          <a:p>
            <a:pPr>
              <a:buClr>
                <a:schemeClr val="tx1"/>
              </a:buClr>
            </a:pPr>
            <a:r>
              <a:rPr lang="en-US" sz="2800" dirty="0">
                <a:effectLst>
                  <a:outerShdw blurRad="38100" dist="38100" dir="2700000" algn="tl">
                    <a:srgbClr val="000000">
                      <a:alpha val="43137"/>
                    </a:srgbClr>
                  </a:outerShdw>
                </a:effectLst>
              </a:rPr>
              <a:t>Students use Add/Drop form after late registration</a:t>
            </a:r>
          </a:p>
          <a:p>
            <a:pPr>
              <a:buClr>
                <a:schemeClr val="tx1"/>
              </a:buClr>
            </a:pPr>
            <a:r>
              <a:rPr lang="en-US" sz="2800" dirty="0">
                <a:effectLst>
                  <a:outerShdw blurRad="38100" dist="38100" dir="2700000" algn="tl">
                    <a:srgbClr val="000000">
                      <a:alpha val="43137"/>
                    </a:srgbClr>
                  </a:outerShdw>
                </a:effectLst>
              </a:rPr>
              <a:t>If dropped before census date, will not appear on transcript and won’t count toward 6-drop limit</a:t>
            </a:r>
          </a:p>
          <a:p>
            <a:pPr>
              <a:buClr>
                <a:schemeClr val="tx1"/>
              </a:buClr>
            </a:pPr>
            <a:r>
              <a:rPr lang="en-US" sz="2800" dirty="0">
                <a:effectLst>
                  <a:outerShdw blurRad="38100" dist="38100" dir="2700000" algn="tl">
                    <a:srgbClr val="000000">
                      <a:alpha val="43137"/>
                    </a:srgbClr>
                  </a:outerShdw>
                </a:effectLst>
              </a:rPr>
              <a:t>After census date must have instructor signature</a:t>
            </a:r>
            <a:endParaRPr lang="en-US" dirty="0"/>
          </a:p>
        </p:txBody>
      </p:sp>
    </p:spTree>
    <p:extLst>
      <p:ext uri="{BB962C8B-B14F-4D97-AF65-F5344CB8AC3E}">
        <p14:creationId xmlns:p14="http://schemas.microsoft.com/office/powerpoint/2010/main" val="199874301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a:t>Drops &amp; Withdrawals</a:t>
            </a:r>
          </a:p>
        </p:txBody>
      </p:sp>
      <p:sp>
        <p:nvSpPr>
          <p:cNvPr id="3" name="Content Placeholder 2"/>
          <p:cNvSpPr>
            <a:spLocks noGrp="1"/>
          </p:cNvSpPr>
          <p:nvPr>
            <p:ph idx="1"/>
          </p:nvPr>
        </p:nvSpPr>
        <p:spPr>
          <a:xfrm>
            <a:off x="457200" y="1524000"/>
            <a:ext cx="8229600" cy="4952999"/>
          </a:xfrm>
        </p:spPr>
        <p:txBody>
          <a:bodyPr>
            <a:normAutofit/>
          </a:bodyPr>
          <a:lstStyle/>
          <a:p>
            <a:pPr marL="0" indent="0" algn="ctr">
              <a:buClr>
                <a:schemeClr val="tx1"/>
              </a:buClr>
              <a:buNone/>
            </a:pPr>
            <a:r>
              <a:rPr lang="en-US" b="1" dirty="0">
                <a:effectLst>
                  <a:outerShdw blurRad="38100" dist="38100" dir="2700000" algn="tl">
                    <a:srgbClr val="000000">
                      <a:alpha val="43137"/>
                    </a:srgbClr>
                  </a:outerShdw>
                </a:effectLst>
              </a:rPr>
              <a:t>Procedures</a:t>
            </a:r>
            <a:endParaRPr lang="en-US" b="1" dirty="0"/>
          </a:p>
          <a:p>
            <a:pPr marL="0" indent="0">
              <a:buClr>
                <a:schemeClr val="tx1"/>
              </a:buClr>
              <a:buNone/>
            </a:pPr>
            <a:r>
              <a:rPr lang="en-US" b="1" u="sng" dirty="0">
                <a:effectLst>
                  <a:outerShdw blurRad="38100" dist="38100" dir="2700000" algn="tl">
                    <a:srgbClr val="000000">
                      <a:alpha val="43137"/>
                    </a:srgbClr>
                  </a:outerShdw>
                </a:effectLst>
              </a:rPr>
              <a:t>Drop</a:t>
            </a:r>
          </a:p>
          <a:p>
            <a:pPr>
              <a:buClr>
                <a:schemeClr val="tx1"/>
              </a:buClr>
            </a:pPr>
            <a:r>
              <a:rPr lang="en-US" sz="2800" dirty="0">
                <a:effectLst>
                  <a:outerShdw blurRad="38100" dist="38100" dir="2700000" algn="tl">
                    <a:srgbClr val="000000">
                      <a:alpha val="43137"/>
                    </a:srgbClr>
                  </a:outerShdw>
                </a:effectLst>
              </a:rPr>
              <a:t>Students can drop without academic penalty (grade of W)</a:t>
            </a:r>
          </a:p>
          <a:p>
            <a:pPr>
              <a:buClr>
                <a:schemeClr val="tx1"/>
              </a:buClr>
            </a:pPr>
            <a:r>
              <a:rPr lang="en-US" sz="2800" dirty="0">
                <a:effectLst>
                  <a:outerShdw blurRad="38100" dist="38100" dir="2700000" algn="tl">
                    <a:srgbClr val="000000">
                      <a:alpha val="43137"/>
                    </a:srgbClr>
                  </a:outerShdw>
                </a:effectLst>
              </a:rPr>
              <a:t>Last day to drop or withdraw is end of the 10</a:t>
            </a:r>
            <a:r>
              <a:rPr lang="en-US" sz="2800" baseline="30000" dirty="0">
                <a:effectLst>
                  <a:outerShdw blurRad="38100" dist="38100" dir="2700000" algn="tl">
                    <a:srgbClr val="000000">
                      <a:alpha val="43137"/>
                    </a:srgbClr>
                  </a:outerShdw>
                </a:effectLst>
              </a:rPr>
              <a:t>th</a:t>
            </a:r>
            <a:r>
              <a:rPr lang="en-US" sz="2800" dirty="0">
                <a:effectLst>
                  <a:outerShdw blurRad="38100" dist="38100" dir="2700000" algn="tl">
                    <a:srgbClr val="000000">
                      <a:alpha val="43137"/>
                    </a:srgbClr>
                  </a:outerShdw>
                </a:effectLst>
              </a:rPr>
              <a:t> week of the term</a:t>
            </a:r>
          </a:p>
          <a:p>
            <a:pPr>
              <a:buClr>
                <a:schemeClr val="tx1"/>
              </a:buClr>
            </a:pPr>
            <a:r>
              <a:rPr lang="en-US" sz="2800" dirty="0">
                <a:effectLst>
                  <a:outerShdw blurRad="38100" dist="38100" dir="2700000" algn="tl">
                    <a:srgbClr val="000000">
                      <a:alpha val="43137"/>
                    </a:srgbClr>
                  </a:outerShdw>
                </a:effectLst>
              </a:rPr>
              <a:t>Any request for a drop after the 10</a:t>
            </a:r>
            <a:r>
              <a:rPr lang="en-US" sz="2800" baseline="30000" dirty="0">
                <a:effectLst>
                  <a:outerShdw blurRad="38100" dist="38100" dir="2700000" algn="tl">
                    <a:srgbClr val="000000">
                      <a:alpha val="43137"/>
                    </a:srgbClr>
                  </a:outerShdw>
                </a:effectLst>
              </a:rPr>
              <a:t>th</a:t>
            </a:r>
            <a:r>
              <a:rPr lang="en-US" sz="2800" dirty="0">
                <a:effectLst>
                  <a:outerShdw blurRad="38100" dist="38100" dir="2700000" algn="tl">
                    <a:srgbClr val="000000">
                      <a:alpha val="43137"/>
                    </a:srgbClr>
                  </a:outerShdw>
                </a:effectLst>
              </a:rPr>
              <a:t>  week deadline would go through Student Life</a:t>
            </a:r>
          </a:p>
        </p:txBody>
      </p:sp>
    </p:spTree>
    <p:extLst>
      <p:ext uri="{BB962C8B-B14F-4D97-AF65-F5344CB8AC3E}">
        <p14:creationId xmlns:p14="http://schemas.microsoft.com/office/powerpoint/2010/main" val="363186031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a:t>Drops &amp; Withdrawals</a:t>
            </a:r>
          </a:p>
        </p:txBody>
      </p:sp>
      <p:sp>
        <p:nvSpPr>
          <p:cNvPr id="3" name="Content Placeholder 2"/>
          <p:cNvSpPr>
            <a:spLocks noGrp="1"/>
          </p:cNvSpPr>
          <p:nvPr>
            <p:ph idx="1"/>
          </p:nvPr>
        </p:nvSpPr>
        <p:spPr>
          <a:xfrm>
            <a:off x="457200" y="1524000"/>
            <a:ext cx="8229600" cy="4952999"/>
          </a:xfrm>
        </p:spPr>
        <p:txBody>
          <a:bodyPr>
            <a:normAutofit/>
          </a:bodyPr>
          <a:lstStyle/>
          <a:p>
            <a:pPr marL="0" indent="0" algn="ctr">
              <a:buClr>
                <a:schemeClr val="tx1"/>
              </a:buClr>
              <a:buNone/>
            </a:pPr>
            <a:r>
              <a:rPr lang="en-US" b="1" dirty="0">
                <a:effectLst>
                  <a:outerShdw blurRad="38100" dist="38100" dir="2700000" algn="tl">
                    <a:srgbClr val="000000">
                      <a:alpha val="43137"/>
                    </a:srgbClr>
                  </a:outerShdw>
                </a:effectLst>
              </a:rPr>
              <a:t>Procedures</a:t>
            </a:r>
            <a:endParaRPr lang="en-US" b="1" dirty="0"/>
          </a:p>
          <a:p>
            <a:pPr marL="0" indent="0">
              <a:buClr>
                <a:schemeClr val="tx1"/>
              </a:buClr>
              <a:buNone/>
            </a:pPr>
            <a:r>
              <a:rPr lang="en-US" b="1" u="sng" dirty="0">
                <a:effectLst>
                  <a:outerShdw blurRad="38100" dist="38100" dir="2700000" algn="tl">
                    <a:srgbClr val="000000">
                      <a:alpha val="43137"/>
                    </a:srgbClr>
                  </a:outerShdw>
                </a:effectLst>
              </a:rPr>
              <a:t>Withdrawals</a:t>
            </a:r>
          </a:p>
          <a:p>
            <a:pPr>
              <a:buClr>
                <a:schemeClr val="tx1"/>
              </a:buClr>
            </a:pPr>
            <a:r>
              <a:rPr lang="en-US" dirty="0">
                <a:effectLst>
                  <a:outerShdw blurRad="38100" dist="38100" dir="2700000" algn="tl">
                    <a:srgbClr val="000000">
                      <a:alpha val="43137"/>
                    </a:srgbClr>
                  </a:outerShdw>
                </a:effectLst>
              </a:rPr>
              <a:t>A withdrawal is dropping all courses for a term</a:t>
            </a:r>
          </a:p>
          <a:p>
            <a:pPr>
              <a:buClr>
                <a:schemeClr val="tx1"/>
              </a:buClr>
            </a:pPr>
            <a:r>
              <a:rPr lang="en-US" dirty="0">
                <a:effectLst>
                  <a:outerShdw blurRad="38100" dist="38100" dir="2700000" algn="tl">
                    <a:srgbClr val="000000">
                      <a:alpha val="43137"/>
                    </a:srgbClr>
                  </a:outerShdw>
                </a:effectLst>
              </a:rPr>
              <a:t>Any withdrawal, regardless of timing, must go through Student Life for approval.  </a:t>
            </a:r>
          </a:p>
        </p:txBody>
      </p:sp>
    </p:spTree>
    <p:extLst>
      <p:ext uri="{BB962C8B-B14F-4D97-AF65-F5344CB8AC3E}">
        <p14:creationId xmlns:p14="http://schemas.microsoft.com/office/powerpoint/2010/main" val="9986745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 calcmode="lin" valueType="num">
                                      <p:cBhvr additive="base">
                                        <p:cTn id="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anim calcmode="lin" valueType="num">
                                      <p:cBhvr additive="base">
                                        <p:cTn id="13"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Office of the Registrar</a:t>
            </a:r>
            <a:br>
              <a:rPr lang="en-US" dirty="0"/>
            </a:br>
            <a:r>
              <a:rPr lang="en-US" sz="3600" dirty="0"/>
              <a:t>Functions and Responsibilities</a:t>
            </a:r>
          </a:p>
        </p:txBody>
      </p:sp>
      <p:sp>
        <p:nvSpPr>
          <p:cNvPr id="3" name="Content Placeholder 2"/>
          <p:cNvSpPr>
            <a:spLocks noGrp="1"/>
          </p:cNvSpPr>
          <p:nvPr>
            <p:ph idx="1"/>
          </p:nvPr>
        </p:nvSpPr>
        <p:spPr/>
        <p:txBody>
          <a:bodyPr/>
          <a:lstStyle/>
          <a:p>
            <a:pPr marL="0" indent="0">
              <a:buNone/>
            </a:pPr>
            <a:r>
              <a:rPr lang="en-US" b="1" dirty="0">
                <a:effectLst>
                  <a:outerShdw blurRad="38100" dist="38100" dir="2700000" algn="tl">
                    <a:srgbClr val="000000">
                      <a:alpha val="43137"/>
                    </a:srgbClr>
                  </a:outerShdw>
                </a:effectLst>
              </a:rPr>
              <a:t>Who We Serve</a:t>
            </a:r>
          </a:p>
          <a:p>
            <a:pPr marL="0" indent="0">
              <a:buNone/>
            </a:pPr>
            <a:r>
              <a:rPr lang="en-US" dirty="0"/>
              <a:t>	The constituency groups served by 	the Registrar include students, 	parents, faculty, staff, 	administrators, academic and 	student service departments, state 	and federal governing agencies, 	NCAA, VA, and other higher 	education colleagues.</a:t>
            </a:r>
          </a:p>
          <a:p>
            <a:endParaRPr lang="en-US" dirty="0"/>
          </a:p>
        </p:txBody>
      </p:sp>
    </p:spTree>
    <p:extLst>
      <p:ext uri="{BB962C8B-B14F-4D97-AF65-F5344CB8AC3E}">
        <p14:creationId xmlns:p14="http://schemas.microsoft.com/office/powerpoint/2010/main" val="276090977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a:t>Drops &amp; Withdrawals</a:t>
            </a:r>
          </a:p>
        </p:txBody>
      </p:sp>
      <p:sp>
        <p:nvSpPr>
          <p:cNvPr id="3" name="Content Placeholder 2"/>
          <p:cNvSpPr>
            <a:spLocks noGrp="1"/>
          </p:cNvSpPr>
          <p:nvPr>
            <p:ph idx="1"/>
          </p:nvPr>
        </p:nvSpPr>
        <p:spPr>
          <a:xfrm>
            <a:off x="457200" y="1524000"/>
            <a:ext cx="8229600" cy="4952999"/>
          </a:xfrm>
        </p:spPr>
        <p:txBody>
          <a:bodyPr>
            <a:normAutofit/>
          </a:bodyPr>
          <a:lstStyle/>
          <a:p>
            <a:pPr marL="0" indent="0">
              <a:buClr>
                <a:schemeClr val="tx1"/>
              </a:buClr>
              <a:buNone/>
            </a:pPr>
            <a:r>
              <a:rPr lang="en-US" sz="4000" b="1" u="sng" dirty="0">
                <a:effectLst>
                  <a:outerShdw blurRad="38100" dist="38100" dir="2700000" algn="tl">
                    <a:srgbClr val="000000">
                      <a:alpha val="43137"/>
                    </a:srgbClr>
                  </a:outerShdw>
                </a:effectLst>
              </a:rPr>
              <a:t>Six Drop Rule</a:t>
            </a:r>
          </a:p>
          <a:p>
            <a:pPr>
              <a:buClr>
                <a:schemeClr val="tx1"/>
              </a:buClr>
            </a:pPr>
            <a:r>
              <a:rPr lang="en-US" dirty="0">
                <a:effectLst>
                  <a:outerShdw blurRad="38100" dist="38100" dir="2700000" algn="tl">
                    <a:srgbClr val="000000">
                      <a:alpha val="43137"/>
                    </a:srgbClr>
                  </a:outerShdw>
                </a:effectLst>
              </a:rPr>
              <a:t>State law</a:t>
            </a:r>
          </a:p>
          <a:p>
            <a:pPr>
              <a:buClr>
                <a:schemeClr val="tx1"/>
              </a:buClr>
            </a:pPr>
            <a:r>
              <a:rPr lang="en-US" dirty="0">
                <a:effectLst>
                  <a:outerShdw blurRad="38100" dist="38100" dir="2700000" algn="tl">
                    <a:srgbClr val="000000">
                      <a:alpha val="43137"/>
                    </a:srgbClr>
                  </a:outerShdw>
                </a:effectLst>
              </a:rPr>
              <a:t>Applies to students first enrolling in higher education Fall 2007 or later</a:t>
            </a:r>
          </a:p>
          <a:p>
            <a:pPr>
              <a:buClr>
                <a:schemeClr val="tx1"/>
              </a:buClr>
            </a:pPr>
            <a:r>
              <a:rPr lang="en-US" dirty="0">
                <a:effectLst>
                  <a:outerShdw blurRad="38100" dist="38100" dir="2700000" algn="tl">
                    <a:srgbClr val="000000">
                      <a:alpha val="43137"/>
                    </a:srgbClr>
                  </a:outerShdw>
                </a:effectLst>
              </a:rPr>
              <a:t>Student can only attain six drops (a drop after the census date) cumulatively at all Texas institutions during undergraduate career</a:t>
            </a:r>
          </a:p>
          <a:p>
            <a:pPr marL="0" indent="0">
              <a:buClr>
                <a:schemeClr val="tx1"/>
              </a:buClr>
              <a:buNone/>
            </a:pPr>
            <a:endParaRPr lang="en-US" dirty="0">
              <a:effectLst>
                <a:outerShdw blurRad="38100" dist="38100" dir="2700000" algn="tl">
                  <a:srgbClr val="000000">
                    <a:alpha val="43137"/>
                  </a:srgbClr>
                </a:outerShdw>
              </a:effectLst>
            </a:endParaRPr>
          </a:p>
          <a:p>
            <a:pPr marL="0" indent="0" algn="ctr">
              <a:buClr>
                <a:schemeClr val="tx1"/>
              </a:buClr>
              <a:buNone/>
            </a:pPr>
            <a:endParaRPr lang="en-US" sz="5400" b="1"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90500804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a:t>Drops &amp; Withdrawals</a:t>
            </a:r>
          </a:p>
        </p:txBody>
      </p:sp>
      <p:sp>
        <p:nvSpPr>
          <p:cNvPr id="3" name="Content Placeholder 2"/>
          <p:cNvSpPr>
            <a:spLocks noGrp="1"/>
          </p:cNvSpPr>
          <p:nvPr>
            <p:ph idx="1"/>
          </p:nvPr>
        </p:nvSpPr>
        <p:spPr>
          <a:xfrm>
            <a:off x="457200" y="1524000"/>
            <a:ext cx="8229600" cy="4952999"/>
          </a:xfrm>
        </p:spPr>
        <p:txBody>
          <a:bodyPr>
            <a:normAutofit/>
          </a:bodyPr>
          <a:lstStyle/>
          <a:p>
            <a:pPr marL="0" indent="0">
              <a:buClr>
                <a:schemeClr val="tx1"/>
              </a:buClr>
              <a:buNone/>
            </a:pPr>
            <a:r>
              <a:rPr lang="en-US" sz="4000" b="1" u="sng" dirty="0">
                <a:effectLst>
                  <a:outerShdw blurRad="38100" dist="38100" dir="2700000" algn="tl">
                    <a:srgbClr val="000000">
                      <a:alpha val="43137"/>
                    </a:srgbClr>
                  </a:outerShdw>
                </a:effectLst>
              </a:rPr>
              <a:t>Six Drop Rule</a:t>
            </a:r>
          </a:p>
          <a:p>
            <a:pPr>
              <a:buClr>
                <a:schemeClr val="tx1"/>
              </a:buClr>
            </a:pPr>
            <a:r>
              <a:rPr lang="en-US" dirty="0">
                <a:effectLst>
                  <a:outerShdw blurRad="38100" dist="38100" dir="2700000" algn="tl">
                    <a:srgbClr val="000000">
                      <a:alpha val="43137"/>
                    </a:srgbClr>
                  </a:outerShdw>
                </a:effectLst>
              </a:rPr>
              <a:t>Withdrawals do not count</a:t>
            </a:r>
          </a:p>
          <a:p>
            <a:pPr>
              <a:buClr>
                <a:schemeClr val="tx1"/>
              </a:buClr>
            </a:pPr>
            <a:r>
              <a:rPr lang="en-US" dirty="0">
                <a:effectLst>
                  <a:outerShdw blurRad="38100" dist="38100" dir="2700000" algn="tl">
                    <a:srgbClr val="000000">
                      <a:alpha val="43137"/>
                    </a:srgbClr>
                  </a:outerShdw>
                </a:effectLst>
              </a:rPr>
              <a:t>Private/Out-of-state do not count</a:t>
            </a:r>
          </a:p>
          <a:p>
            <a:pPr>
              <a:buClr>
                <a:schemeClr val="tx1"/>
              </a:buClr>
            </a:pPr>
            <a:r>
              <a:rPr lang="en-US" dirty="0">
                <a:effectLst>
                  <a:outerShdw blurRad="38100" dist="38100" dir="2700000" algn="tl">
                    <a:srgbClr val="000000">
                      <a:alpha val="43137"/>
                    </a:srgbClr>
                  </a:outerShdw>
                </a:effectLst>
              </a:rPr>
              <a:t>After student attains six drops, can no longer drop a course</a:t>
            </a:r>
          </a:p>
          <a:p>
            <a:pPr>
              <a:buClr>
                <a:schemeClr val="tx1"/>
              </a:buClr>
            </a:pPr>
            <a:r>
              <a:rPr lang="en-US" dirty="0">
                <a:effectLst>
                  <a:outerShdw blurRad="38100" dist="38100" dir="2700000" algn="tl">
                    <a:srgbClr val="000000">
                      <a:alpha val="43137"/>
                    </a:srgbClr>
                  </a:outerShdw>
                </a:effectLst>
              </a:rPr>
              <a:t>Revised drop form designed to help facilitate new law</a:t>
            </a:r>
          </a:p>
          <a:p>
            <a:pPr>
              <a:buClr>
                <a:schemeClr val="tx1"/>
              </a:buClr>
            </a:pPr>
            <a:r>
              <a:rPr lang="en-US" dirty="0">
                <a:effectLst>
                  <a:outerShdw blurRad="38100" dist="38100" dir="2700000" algn="tl">
                    <a:srgbClr val="000000">
                      <a:alpha val="43137"/>
                    </a:srgbClr>
                  </a:outerShdw>
                </a:effectLst>
              </a:rPr>
              <a:t>Drops counting towards six drop indicated with W&amp;</a:t>
            </a:r>
          </a:p>
          <a:p>
            <a:pPr marL="0" indent="0" algn="ctr">
              <a:buClr>
                <a:schemeClr val="tx1"/>
              </a:buClr>
              <a:buNone/>
            </a:pPr>
            <a:endParaRPr lang="en-US" sz="5400" b="1"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4310122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Course Rosters &amp; Verification</a:t>
            </a:r>
          </a:p>
        </p:txBody>
      </p:sp>
      <p:sp>
        <p:nvSpPr>
          <p:cNvPr id="3" name="Content Placeholder 2"/>
          <p:cNvSpPr>
            <a:spLocks noGrp="1"/>
          </p:cNvSpPr>
          <p:nvPr>
            <p:ph idx="1"/>
          </p:nvPr>
        </p:nvSpPr>
        <p:spPr/>
        <p:txBody>
          <a:bodyPr>
            <a:normAutofit/>
          </a:bodyPr>
          <a:lstStyle/>
          <a:p>
            <a:pPr>
              <a:buClr>
                <a:schemeClr val="tx1"/>
              </a:buClr>
              <a:buFont typeface="Courier New" pitchFamily="49" charset="0"/>
              <a:buChar char="o"/>
            </a:pPr>
            <a:r>
              <a:rPr lang="en-US" dirty="0">
                <a:effectLst>
                  <a:outerShdw blurRad="38100" dist="38100" dir="2700000" algn="tl">
                    <a:srgbClr val="000000">
                      <a:alpha val="43137"/>
                    </a:srgbClr>
                  </a:outerShdw>
                </a:effectLst>
              </a:rPr>
              <a:t>Instructors should check rosters within the first two weeks of the term. The earlier attendance can be taken the better to help identify students who think they are registered but are not</a:t>
            </a:r>
          </a:p>
          <a:p>
            <a:pPr>
              <a:buClr>
                <a:schemeClr val="tx1"/>
              </a:buClr>
              <a:buFont typeface="Courier New" pitchFamily="49" charset="0"/>
              <a:buChar char="o"/>
            </a:pPr>
            <a:r>
              <a:rPr lang="en-US" dirty="0">
                <a:effectLst>
                  <a:outerShdw blurRad="38100" dist="38100" dir="2700000" algn="tl">
                    <a:srgbClr val="000000">
                      <a:alpha val="43137"/>
                    </a:srgbClr>
                  </a:outerShdw>
                </a:effectLst>
              </a:rPr>
              <a:t>Instructors should report students’ statuses of Never Attended or Stopped Attending once they are aware</a:t>
            </a:r>
          </a:p>
          <a:p>
            <a:pPr>
              <a:buClr>
                <a:schemeClr val="tx1"/>
              </a:buClr>
              <a:buFont typeface="Courier New" pitchFamily="49" charset="0"/>
              <a:buChar char="o"/>
            </a:pPr>
            <a:endParaRPr lang="en-US"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77106895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Course Rosters &amp; Verification</a:t>
            </a:r>
          </a:p>
        </p:txBody>
      </p:sp>
      <p:sp>
        <p:nvSpPr>
          <p:cNvPr id="3" name="Content Placeholder 2"/>
          <p:cNvSpPr>
            <a:spLocks noGrp="1"/>
          </p:cNvSpPr>
          <p:nvPr>
            <p:ph idx="1"/>
          </p:nvPr>
        </p:nvSpPr>
        <p:spPr/>
        <p:txBody>
          <a:bodyPr>
            <a:normAutofit/>
          </a:bodyPr>
          <a:lstStyle/>
          <a:p>
            <a:pPr>
              <a:buClr>
                <a:schemeClr val="tx1"/>
              </a:buClr>
              <a:buFont typeface="Courier New" pitchFamily="49" charset="0"/>
              <a:buChar char="o"/>
            </a:pPr>
            <a:r>
              <a:rPr lang="en-US" b="1" dirty="0">
                <a:effectLst>
                  <a:outerShdw blurRad="38100" dist="38100" dir="2700000" algn="tl">
                    <a:srgbClr val="000000">
                      <a:alpha val="43137"/>
                    </a:srgbClr>
                  </a:outerShdw>
                </a:effectLst>
              </a:rPr>
              <a:t>Verifying rosters is extremely important!</a:t>
            </a:r>
          </a:p>
          <a:p>
            <a:pPr>
              <a:buClr>
                <a:schemeClr val="tx1"/>
              </a:buClr>
              <a:buFont typeface="Courier New" pitchFamily="49" charset="0"/>
              <a:buChar char="o"/>
            </a:pPr>
            <a:endParaRPr lang="en-US" dirty="0">
              <a:effectLst>
                <a:outerShdw blurRad="38100" dist="38100" dir="2700000" algn="tl">
                  <a:srgbClr val="000000">
                    <a:alpha val="43137"/>
                  </a:srgbClr>
                </a:outerShdw>
              </a:effectLst>
            </a:endParaRPr>
          </a:p>
          <a:p>
            <a:pPr lvl="1">
              <a:buClr>
                <a:schemeClr val="tx1"/>
              </a:buClr>
              <a:buFont typeface="Courier New" pitchFamily="49" charset="0"/>
              <a:buChar char="o"/>
            </a:pPr>
            <a:r>
              <a:rPr lang="en-US" dirty="0">
                <a:effectLst>
                  <a:outerShdw blurRad="38100" dist="38100" dir="2700000" algn="tl">
                    <a:srgbClr val="000000">
                      <a:alpha val="43137"/>
                    </a:srgbClr>
                  </a:outerShdw>
                </a:effectLst>
              </a:rPr>
              <a:t>Impacts reporting data to the State of Texas, which impacts the student credit hours from which funding is based</a:t>
            </a:r>
          </a:p>
          <a:p>
            <a:pPr lvl="1">
              <a:buClr>
                <a:schemeClr val="tx1"/>
              </a:buClr>
              <a:buFont typeface="Courier New" pitchFamily="49" charset="0"/>
              <a:buChar char="o"/>
            </a:pPr>
            <a:endParaRPr lang="en-US" dirty="0">
              <a:effectLst>
                <a:outerShdw blurRad="38100" dist="38100" dir="2700000" algn="tl">
                  <a:srgbClr val="000000">
                    <a:alpha val="43137"/>
                  </a:srgbClr>
                </a:outerShdw>
              </a:effectLst>
            </a:endParaRPr>
          </a:p>
          <a:p>
            <a:pPr lvl="1">
              <a:buClr>
                <a:schemeClr val="tx1"/>
              </a:buClr>
              <a:buFont typeface="Courier New" pitchFamily="49" charset="0"/>
              <a:buChar char="o"/>
            </a:pPr>
            <a:r>
              <a:rPr lang="en-US" dirty="0">
                <a:effectLst>
                  <a:outerShdw blurRad="38100" dist="38100" dir="2700000" algn="tl">
                    <a:srgbClr val="000000">
                      <a:alpha val="43137"/>
                    </a:srgbClr>
                  </a:outerShdw>
                </a:effectLst>
              </a:rPr>
              <a:t>Impacts compliance with Federal Financial Aid regulations and provides the federally mandated data that Financial Aid and the Registrar must report</a:t>
            </a:r>
          </a:p>
        </p:txBody>
      </p:sp>
    </p:spTree>
    <p:extLst>
      <p:ext uri="{BB962C8B-B14F-4D97-AF65-F5344CB8AC3E}">
        <p14:creationId xmlns:p14="http://schemas.microsoft.com/office/powerpoint/2010/main" val="3178652102"/>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Grading &amp; Academic Standing</a:t>
            </a:r>
          </a:p>
        </p:txBody>
      </p:sp>
      <p:sp>
        <p:nvSpPr>
          <p:cNvPr id="3" name="Content Placeholder 2"/>
          <p:cNvSpPr>
            <a:spLocks noGrp="1"/>
          </p:cNvSpPr>
          <p:nvPr>
            <p:ph idx="1"/>
          </p:nvPr>
        </p:nvSpPr>
        <p:spPr/>
        <p:txBody>
          <a:bodyPr/>
          <a:lstStyle/>
          <a:p>
            <a:pPr marL="0" indent="0">
              <a:buNone/>
            </a:pPr>
            <a:r>
              <a:rPr lang="en-US" dirty="0">
                <a:effectLst>
                  <a:outerShdw blurRad="38100" dist="38100" dir="2700000" algn="tl">
                    <a:srgbClr val="000000">
                      <a:alpha val="43137"/>
                    </a:srgbClr>
                  </a:outerShdw>
                </a:effectLst>
              </a:rPr>
              <a:t>Why do we have Early Warning &amp; Midterm grading?</a:t>
            </a:r>
          </a:p>
          <a:p>
            <a:pPr marL="0" indent="0">
              <a:buNone/>
            </a:pPr>
            <a:endParaRPr lang="en-US" dirty="0">
              <a:effectLst>
                <a:outerShdw blurRad="38100" dist="38100" dir="2700000" algn="tl">
                  <a:srgbClr val="000000">
                    <a:alpha val="43137"/>
                  </a:srgbClr>
                </a:outerShdw>
              </a:effectLst>
            </a:endParaRPr>
          </a:p>
          <a:p>
            <a:pPr marL="0" indent="0">
              <a:buNone/>
            </a:pPr>
            <a:r>
              <a:rPr lang="en-US" dirty="0">
                <a:effectLst>
                  <a:outerShdw blurRad="38100" dist="38100" dir="2700000" algn="tl">
                    <a:srgbClr val="000000">
                      <a:alpha val="43137"/>
                    </a:srgbClr>
                  </a:outerShdw>
                </a:effectLst>
              </a:rPr>
              <a:t>What is the difference?</a:t>
            </a:r>
          </a:p>
          <a:p>
            <a:pPr marL="0" indent="0">
              <a:buNone/>
            </a:pPr>
            <a:endParaRPr lang="en-US" dirty="0">
              <a:effectLst>
                <a:outerShdw blurRad="38100" dist="38100" dir="2700000" algn="tl">
                  <a:srgbClr val="000000">
                    <a:alpha val="43137"/>
                  </a:srgbClr>
                </a:outerShdw>
              </a:effectLst>
            </a:endParaRPr>
          </a:p>
          <a:p>
            <a:pPr marL="0" indent="0">
              <a:buNone/>
            </a:pPr>
            <a:r>
              <a:rPr lang="en-US" dirty="0">
                <a:effectLst>
                  <a:outerShdw blurRad="38100" dist="38100" dir="2700000" algn="tl">
                    <a:srgbClr val="000000">
                      <a:alpha val="43137"/>
                    </a:srgbClr>
                  </a:outerShdw>
                </a:effectLst>
              </a:rPr>
              <a:t>Why do I have to submit a grade if the student never attended?</a:t>
            </a:r>
          </a:p>
          <a:p>
            <a:pPr marL="0" indent="0">
              <a:buNone/>
            </a:pPr>
            <a:endParaRPr lang="en-US" dirty="0">
              <a:effectLst>
                <a:outerShdw blurRad="38100" dist="38100" dir="2700000" algn="tl">
                  <a:srgbClr val="000000">
                    <a:alpha val="43137"/>
                  </a:srgbClr>
                </a:outerShdw>
              </a:effectLst>
            </a:endParaRPr>
          </a:p>
          <a:p>
            <a:pPr marL="0" indent="0">
              <a:buNone/>
            </a:pPr>
            <a:endParaRPr lang="en-US" dirty="0"/>
          </a:p>
        </p:txBody>
      </p:sp>
    </p:spTree>
    <p:extLst>
      <p:ext uri="{BB962C8B-B14F-4D97-AF65-F5344CB8AC3E}">
        <p14:creationId xmlns:p14="http://schemas.microsoft.com/office/powerpoint/2010/main" val="35614487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ircle(in)">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circle(in)">
                                      <p:cBhvr>
                                        <p:cTn id="12" dur="20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6" presetClass="entr" presetSubtype="16" fill="hold"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circle(in)">
                                      <p:cBhvr>
                                        <p:cTn id="17" dur="20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a:t>Grading</a:t>
            </a:r>
          </a:p>
        </p:txBody>
      </p:sp>
      <p:sp>
        <p:nvSpPr>
          <p:cNvPr id="3" name="Content Placeholder 2"/>
          <p:cNvSpPr>
            <a:spLocks noGrp="1"/>
          </p:cNvSpPr>
          <p:nvPr>
            <p:ph idx="1"/>
          </p:nvPr>
        </p:nvSpPr>
        <p:spPr/>
        <p:txBody>
          <a:bodyPr/>
          <a:lstStyle/>
          <a:p>
            <a:pPr marL="0" indent="0">
              <a:buNone/>
            </a:pPr>
            <a:r>
              <a:rPr lang="en-US" b="1" dirty="0">
                <a:effectLst>
                  <a:outerShdw blurRad="38100" dist="38100" dir="2700000" algn="tl">
                    <a:srgbClr val="000000">
                      <a:alpha val="43137"/>
                    </a:srgbClr>
                  </a:outerShdw>
                </a:effectLst>
              </a:rPr>
              <a:t>Grading Periods</a:t>
            </a:r>
          </a:p>
          <a:p>
            <a:pPr marL="0" indent="0">
              <a:buNone/>
            </a:pPr>
            <a:endParaRPr lang="en-US" dirty="0">
              <a:effectLst>
                <a:outerShdw blurRad="38100" dist="38100" dir="2700000" algn="tl">
                  <a:srgbClr val="000000">
                    <a:alpha val="43137"/>
                  </a:srgbClr>
                </a:outerShdw>
              </a:effectLst>
            </a:endParaRPr>
          </a:p>
          <a:p>
            <a:pPr>
              <a:buClr>
                <a:schemeClr val="tx1"/>
              </a:buClr>
              <a:buFont typeface="Courier New" pitchFamily="49" charset="0"/>
              <a:buChar char="o"/>
            </a:pPr>
            <a:r>
              <a:rPr lang="en-US" dirty="0">
                <a:effectLst>
                  <a:outerShdw blurRad="38100" dist="38100" dir="2700000" algn="tl">
                    <a:srgbClr val="000000">
                      <a:alpha val="43137"/>
                    </a:srgbClr>
                  </a:outerShdw>
                </a:effectLst>
              </a:rPr>
              <a:t>Early Warning</a:t>
            </a:r>
          </a:p>
          <a:p>
            <a:pPr marL="0" indent="0">
              <a:buClr>
                <a:schemeClr val="tx1"/>
              </a:buClr>
              <a:buNone/>
            </a:pPr>
            <a:endParaRPr lang="en-US" dirty="0">
              <a:effectLst>
                <a:outerShdw blurRad="38100" dist="38100" dir="2700000" algn="tl">
                  <a:srgbClr val="000000">
                    <a:alpha val="43137"/>
                  </a:srgbClr>
                </a:outerShdw>
              </a:effectLst>
            </a:endParaRPr>
          </a:p>
          <a:p>
            <a:pPr>
              <a:buClr>
                <a:schemeClr val="tx1"/>
              </a:buClr>
              <a:buFont typeface="Courier New" pitchFamily="49" charset="0"/>
              <a:buChar char="o"/>
            </a:pPr>
            <a:r>
              <a:rPr lang="en-US" dirty="0">
                <a:effectLst>
                  <a:outerShdw blurRad="38100" dist="38100" dir="2700000" algn="tl">
                    <a:srgbClr val="000000">
                      <a:alpha val="43137"/>
                    </a:srgbClr>
                  </a:outerShdw>
                </a:effectLst>
              </a:rPr>
              <a:t>Final</a:t>
            </a:r>
          </a:p>
          <a:p>
            <a:pPr marL="0" indent="0">
              <a:buNone/>
            </a:pPr>
            <a:endParaRPr lang="en-US" dirty="0">
              <a:effectLst>
                <a:outerShdw blurRad="38100" dist="38100" dir="2700000" algn="tl">
                  <a:srgbClr val="000000">
                    <a:alpha val="43137"/>
                  </a:srgbClr>
                </a:outerShdw>
              </a:effectLst>
            </a:endParaRPr>
          </a:p>
          <a:p>
            <a:pPr marL="0" indent="0">
              <a:buNone/>
            </a:pPr>
            <a:endParaRPr lang="en-US" dirty="0"/>
          </a:p>
        </p:txBody>
      </p:sp>
    </p:spTree>
    <p:extLst>
      <p:ext uri="{BB962C8B-B14F-4D97-AF65-F5344CB8AC3E}">
        <p14:creationId xmlns:p14="http://schemas.microsoft.com/office/powerpoint/2010/main" val="3051773213"/>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a:t>Grading</a:t>
            </a:r>
          </a:p>
        </p:txBody>
      </p:sp>
      <p:sp>
        <p:nvSpPr>
          <p:cNvPr id="3" name="Content Placeholder 2"/>
          <p:cNvSpPr>
            <a:spLocks noGrp="1"/>
          </p:cNvSpPr>
          <p:nvPr>
            <p:ph idx="1"/>
          </p:nvPr>
        </p:nvSpPr>
        <p:spPr/>
        <p:txBody>
          <a:bodyPr>
            <a:normAutofit lnSpcReduction="10000"/>
          </a:bodyPr>
          <a:lstStyle/>
          <a:p>
            <a:pPr marL="0" indent="0">
              <a:buNone/>
            </a:pPr>
            <a:r>
              <a:rPr lang="en-US" b="1" dirty="0">
                <a:effectLst>
                  <a:outerShdw blurRad="38100" dist="38100" dir="2700000" algn="tl">
                    <a:srgbClr val="000000">
                      <a:alpha val="43137"/>
                    </a:srgbClr>
                  </a:outerShdw>
                </a:effectLst>
              </a:rPr>
              <a:t>Early Warning Grading Period</a:t>
            </a:r>
          </a:p>
          <a:p>
            <a:pPr lvl="1">
              <a:buClr>
                <a:schemeClr val="tx1"/>
              </a:buClr>
              <a:buFont typeface="Courier New" pitchFamily="49" charset="0"/>
              <a:buChar char="o"/>
            </a:pPr>
            <a:r>
              <a:rPr lang="en-US" dirty="0">
                <a:effectLst>
                  <a:outerShdw blurRad="38100" dist="38100" dir="2700000" algn="tl">
                    <a:srgbClr val="000000">
                      <a:alpha val="43137"/>
                    </a:srgbClr>
                  </a:outerShdw>
                </a:effectLst>
              </a:rPr>
              <a:t>Opens 5</a:t>
            </a:r>
            <a:r>
              <a:rPr lang="en-US" baseline="30000" dirty="0">
                <a:effectLst>
                  <a:outerShdw blurRad="38100" dist="38100" dir="2700000" algn="tl">
                    <a:srgbClr val="000000">
                      <a:alpha val="43137"/>
                    </a:srgbClr>
                  </a:outerShdw>
                </a:effectLst>
              </a:rPr>
              <a:t>th</a:t>
            </a:r>
            <a:r>
              <a:rPr lang="en-US" dirty="0">
                <a:effectLst>
                  <a:outerShdw blurRad="38100" dist="38100" dir="2700000" algn="tl">
                    <a:srgbClr val="000000">
                      <a:alpha val="43137"/>
                    </a:srgbClr>
                  </a:outerShdw>
                </a:effectLst>
              </a:rPr>
              <a:t>  week of term and closes end of 7</a:t>
            </a:r>
            <a:r>
              <a:rPr lang="en-US" baseline="30000" dirty="0">
                <a:effectLst>
                  <a:outerShdw blurRad="38100" dist="38100" dir="2700000" algn="tl">
                    <a:srgbClr val="000000">
                      <a:alpha val="43137"/>
                    </a:srgbClr>
                  </a:outerShdw>
                </a:effectLst>
              </a:rPr>
              <a:t>th</a:t>
            </a:r>
            <a:r>
              <a:rPr lang="en-US" dirty="0">
                <a:effectLst>
                  <a:outerShdw blurRad="38100" dist="38100" dir="2700000" algn="tl">
                    <a:srgbClr val="000000">
                      <a:alpha val="43137"/>
                    </a:srgbClr>
                  </a:outerShdw>
                </a:effectLst>
              </a:rPr>
              <a:t>  week</a:t>
            </a:r>
          </a:p>
          <a:p>
            <a:pPr lvl="1">
              <a:buClr>
                <a:schemeClr val="tx1"/>
              </a:buClr>
              <a:buFont typeface="Courier New" pitchFamily="49" charset="0"/>
              <a:buChar char="o"/>
            </a:pPr>
            <a:r>
              <a:rPr lang="en-US" dirty="0">
                <a:effectLst>
                  <a:outerShdw blurRad="38100" dist="38100" dir="2700000" algn="tl">
                    <a:srgbClr val="000000">
                      <a:alpha val="43137"/>
                    </a:srgbClr>
                  </a:outerShdw>
                </a:effectLst>
              </a:rPr>
              <a:t>Strongly encouraged but not necessarily mandatory </a:t>
            </a:r>
          </a:p>
          <a:p>
            <a:pPr lvl="1">
              <a:buClr>
                <a:schemeClr val="tx1"/>
              </a:buClr>
              <a:buFont typeface="Courier New" pitchFamily="49" charset="0"/>
              <a:buChar char="o"/>
            </a:pPr>
            <a:r>
              <a:rPr lang="en-US" dirty="0">
                <a:effectLst>
                  <a:outerShdw blurRad="38100" dist="38100" dir="2700000" algn="tl">
                    <a:srgbClr val="000000">
                      <a:alpha val="43137"/>
                    </a:srgbClr>
                  </a:outerShdw>
                </a:effectLst>
              </a:rPr>
              <a:t>Grades are used for information purposes only…not processed in Colleague and do not appear on the grade roster</a:t>
            </a:r>
          </a:p>
          <a:p>
            <a:pPr lvl="1">
              <a:buClr>
                <a:schemeClr val="tx1"/>
              </a:buClr>
              <a:buFont typeface="Courier New" pitchFamily="49" charset="0"/>
              <a:buChar char="o"/>
            </a:pPr>
            <a:r>
              <a:rPr lang="en-US" dirty="0">
                <a:effectLst>
                  <a:outerShdw blurRad="38100" dist="38100" dir="2700000" algn="tl">
                    <a:srgbClr val="000000">
                      <a:alpha val="43137"/>
                    </a:srgbClr>
                  </a:outerShdw>
                </a:effectLst>
              </a:rPr>
              <a:t>A service to students</a:t>
            </a:r>
          </a:p>
          <a:p>
            <a:pPr lvl="1">
              <a:buClr>
                <a:schemeClr val="tx1"/>
              </a:buClr>
              <a:buFont typeface="Courier New" pitchFamily="49" charset="0"/>
              <a:buChar char="o"/>
            </a:pPr>
            <a:r>
              <a:rPr lang="en-US" dirty="0">
                <a:effectLst>
                  <a:outerShdw blurRad="38100" dist="38100" dir="2700000" algn="tl">
                    <a:srgbClr val="000000">
                      <a:alpha val="43137"/>
                    </a:srgbClr>
                  </a:outerShdw>
                </a:effectLst>
              </a:rPr>
              <a:t>Grades do not impact GPA or academic standing</a:t>
            </a:r>
          </a:p>
          <a:p>
            <a:pPr lvl="1">
              <a:buClr>
                <a:schemeClr val="tx1"/>
              </a:buClr>
              <a:buFont typeface="Courier New" pitchFamily="49" charset="0"/>
              <a:buChar char="o"/>
            </a:pPr>
            <a:endParaRPr lang="en-US" dirty="0">
              <a:effectLst>
                <a:outerShdw blurRad="38100" dist="38100" dir="2700000" algn="tl">
                  <a:srgbClr val="000000">
                    <a:alpha val="43137"/>
                  </a:srgbClr>
                </a:outerShdw>
              </a:effectLst>
            </a:endParaRPr>
          </a:p>
          <a:p>
            <a:pPr lvl="1">
              <a:buClr>
                <a:schemeClr val="tx1"/>
              </a:buClr>
              <a:buFont typeface="Courier New" pitchFamily="49" charset="0"/>
              <a:buChar char="o"/>
            </a:pPr>
            <a:endParaRPr lang="en-US" dirty="0">
              <a:effectLst>
                <a:outerShdw blurRad="38100" dist="38100" dir="2700000" algn="tl">
                  <a:srgbClr val="000000">
                    <a:alpha val="43137"/>
                  </a:srgbClr>
                </a:outerShdw>
              </a:effectLst>
            </a:endParaRPr>
          </a:p>
          <a:p>
            <a:pPr lvl="1">
              <a:buClr>
                <a:schemeClr val="tx1"/>
              </a:buClr>
              <a:buFont typeface="Courier New" pitchFamily="49" charset="0"/>
              <a:buChar char="o"/>
            </a:pPr>
            <a:endParaRPr lang="en-US" dirty="0">
              <a:effectLst>
                <a:outerShdw blurRad="38100" dist="38100" dir="2700000" algn="tl">
                  <a:srgbClr val="000000">
                    <a:alpha val="43137"/>
                  </a:srgbClr>
                </a:outerShdw>
              </a:effectLst>
            </a:endParaRPr>
          </a:p>
          <a:p>
            <a:pPr lvl="1">
              <a:buClr>
                <a:schemeClr val="tx1"/>
              </a:buClr>
              <a:buFont typeface="Courier New" pitchFamily="49" charset="0"/>
              <a:buChar char="o"/>
            </a:pPr>
            <a:endParaRPr lang="en-US" dirty="0">
              <a:effectLst>
                <a:outerShdw blurRad="38100" dist="38100" dir="2700000" algn="tl">
                  <a:srgbClr val="000000">
                    <a:alpha val="43137"/>
                  </a:srgbClr>
                </a:outerShdw>
              </a:effectLst>
            </a:endParaRPr>
          </a:p>
          <a:p>
            <a:pPr lvl="1">
              <a:buClr>
                <a:schemeClr val="tx1"/>
              </a:buClr>
              <a:buFont typeface="Courier New" pitchFamily="49" charset="0"/>
              <a:buChar char="o"/>
            </a:pPr>
            <a:endParaRPr lang="en-US" dirty="0">
              <a:effectLst>
                <a:outerShdw blurRad="38100" dist="38100" dir="2700000" algn="tl">
                  <a:srgbClr val="000000">
                    <a:alpha val="43137"/>
                  </a:srgbClr>
                </a:outerShdw>
              </a:effectLst>
            </a:endParaRPr>
          </a:p>
          <a:p>
            <a:pPr lvl="1">
              <a:buClr>
                <a:schemeClr val="tx1"/>
              </a:buClr>
              <a:buFont typeface="Courier New" pitchFamily="49" charset="0"/>
              <a:buChar char="o"/>
            </a:pPr>
            <a:endParaRPr lang="en-US" dirty="0">
              <a:effectLst>
                <a:outerShdw blurRad="38100" dist="38100" dir="2700000" algn="tl">
                  <a:srgbClr val="000000">
                    <a:alpha val="43137"/>
                  </a:srgbClr>
                </a:outerShdw>
              </a:effectLst>
            </a:endParaRPr>
          </a:p>
          <a:p>
            <a:pPr marL="0" indent="0">
              <a:buNone/>
            </a:pPr>
            <a:endParaRPr lang="en-US" dirty="0">
              <a:effectLst>
                <a:outerShdw blurRad="38100" dist="38100" dir="2700000" algn="tl">
                  <a:srgbClr val="000000">
                    <a:alpha val="43137"/>
                  </a:srgbClr>
                </a:outerShdw>
              </a:effectLst>
            </a:endParaRPr>
          </a:p>
          <a:p>
            <a:pPr marL="0" indent="0">
              <a:buClr>
                <a:schemeClr val="tx1"/>
              </a:buClr>
              <a:buNone/>
            </a:pPr>
            <a:endParaRPr lang="en-US" dirty="0">
              <a:effectLst>
                <a:outerShdw blurRad="38100" dist="38100" dir="2700000" algn="tl">
                  <a:srgbClr val="000000">
                    <a:alpha val="43137"/>
                  </a:srgbClr>
                </a:outerShdw>
              </a:effectLst>
            </a:endParaRPr>
          </a:p>
          <a:p>
            <a:pPr marL="0" indent="0">
              <a:buNone/>
            </a:pPr>
            <a:endParaRPr lang="en-US" dirty="0"/>
          </a:p>
        </p:txBody>
      </p:sp>
    </p:spTree>
    <p:extLst>
      <p:ext uri="{BB962C8B-B14F-4D97-AF65-F5344CB8AC3E}">
        <p14:creationId xmlns:p14="http://schemas.microsoft.com/office/powerpoint/2010/main" val="25131287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Grading</a:t>
            </a:r>
          </a:p>
        </p:txBody>
      </p:sp>
      <p:sp>
        <p:nvSpPr>
          <p:cNvPr id="3" name="Content Placeholder 2"/>
          <p:cNvSpPr>
            <a:spLocks noGrp="1"/>
          </p:cNvSpPr>
          <p:nvPr>
            <p:ph idx="1"/>
          </p:nvPr>
        </p:nvSpPr>
        <p:spPr>
          <a:xfrm>
            <a:off x="457200" y="1371600"/>
            <a:ext cx="8229600" cy="4800917"/>
          </a:xfrm>
        </p:spPr>
        <p:txBody>
          <a:bodyPr>
            <a:normAutofit fontScale="92500" lnSpcReduction="10000"/>
          </a:bodyPr>
          <a:lstStyle/>
          <a:p>
            <a:pPr marL="0" indent="0" algn="ctr">
              <a:buNone/>
            </a:pPr>
            <a:r>
              <a:rPr lang="en-US" sz="3900" b="1" dirty="0">
                <a:effectLst>
                  <a:outerShdw blurRad="38100" dist="38100" dir="2700000" algn="tl">
                    <a:srgbClr val="000000">
                      <a:alpha val="43137"/>
                    </a:srgbClr>
                  </a:outerShdw>
                </a:effectLst>
              </a:rPr>
              <a:t>Final Grading</a:t>
            </a:r>
          </a:p>
          <a:p>
            <a:pPr>
              <a:buClr>
                <a:schemeClr val="tx1"/>
              </a:buClr>
              <a:buFont typeface="Courier New" pitchFamily="49" charset="0"/>
              <a:buChar char="o"/>
            </a:pPr>
            <a:r>
              <a:rPr lang="en-US" dirty="0">
                <a:effectLst>
                  <a:outerShdw blurRad="38100" dist="38100" dir="2700000" algn="tl">
                    <a:srgbClr val="000000">
                      <a:alpha val="43137"/>
                    </a:srgbClr>
                  </a:outerShdw>
                </a:effectLst>
              </a:rPr>
              <a:t>Mandatory</a:t>
            </a:r>
          </a:p>
          <a:p>
            <a:pPr>
              <a:buClr>
                <a:schemeClr val="tx1"/>
              </a:buClr>
              <a:buFont typeface="Courier New" pitchFamily="49" charset="0"/>
              <a:buChar char="o"/>
            </a:pPr>
            <a:r>
              <a:rPr lang="en-US" dirty="0">
                <a:effectLst>
                  <a:outerShdw blurRad="38100" dist="38100" dir="2700000" algn="tl">
                    <a:srgbClr val="000000">
                      <a:alpha val="43137"/>
                    </a:srgbClr>
                  </a:outerShdw>
                </a:effectLst>
              </a:rPr>
              <a:t>Grades are official and impact GPA, Academic Standing, etc.</a:t>
            </a:r>
          </a:p>
          <a:p>
            <a:pPr>
              <a:buClr>
                <a:schemeClr val="tx1"/>
              </a:buClr>
              <a:buFont typeface="Courier New" pitchFamily="49" charset="0"/>
              <a:buChar char="o"/>
            </a:pPr>
            <a:r>
              <a:rPr lang="en-US" b="1" dirty="0">
                <a:effectLst>
                  <a:outerShdw blurRad="38100" dist="38100" dir="2700000" algn="tl">
                    <a:srgbClr val="000000">
                      <a:alpha val="43137"/>
                    </a:srgbClr>
                  </a:outerShdw>
                </a:effectLst>
              </a:rPr>
              <a:t>All enrolled students on roster must have a final grade submitted even if instructor indicates the student never attended</a:t>
            </a:r>
          </a:p>
          <a:p>
            <a:pPr>
              <a:buClr>
                <a:schemeClr val="tx1"/>
              </a:buClr>
              <a:buFont typeface="Courier New" pitchFamily="49" charset="0"/>
              <a:buChar char="o"/>
            </a:pPr>
            <a:r>
              <a:rPr lang="en-US" dirty="0">
                <a:effectLst>
                  <a:outerShdw blurRad="38100" dist="38100" dir="2700000" algn="tl">
                    <a:srgbClr val="000000">
                      <a:alpha val="43137"/>
                    </a:srgbClr>
                  </a:outerShdw>
                </a:effectLst>
              </a:rPr>
              <a:t>Timely submission is critical</a:t>
            </a:r>
          </a:p>
          <a:p>
            <a:pPr>
              <a:buClr>
                <a:schemeClr val="tx1"/>
              </a:buClr>
              <a:buFont typeface="Courier New" pitchFamily="49" charset="0"/>
              <a:buChar char="o"/>
            </a:pPr>
            <a:r>
              <a:rPr lang="en-US" dirty="0">
                <a:effectLst>
                  <a:outerShdw blurRad="38100" dist="38100" dir="2700000" algn="tl">
                    <a:srgbClr val="000000">
                      <a:alpha val="43137"/>
                    </a:srgbClr>
                  </a:outerShdw>
                </a:effectLst>
              </a:rPr>
              <a:t>Deadline is posted in Academic Calendar. TWU has longer deadline than most all other institutions</a:t>
            </a:r>
          </a:p>
          <a:p>
            <a:pPr marL="0" indent="0">
              <a:buClr>
                <a:schemeClr val="tx1"/>
              </a:buClr>
              <a:buNone/>
            </a:pPr>
            <a:endParaRPr lang="en-US" dirty="0">
              <a:effectLst>
                <a:outerShdw blurRad="38100" dist="38100" dir="2700000" algn="tl">
                  <a:srgbClr val="000000">
                    <a:alpha val="43137"/>
                  </a:srgbClr>
                </a:outerShdw>
              </a:effectLst>
            </a:endParaRPr>
          </a:p>
          <a:p>
            <a:pPr marL="0" indent="0">
              <a:buClr>
                <a:schemeClr val="tx1"/>
              </a:buClr>
              <a:buNone/>
            </a:pPr>
            <a:endParaRPr lang="en-US"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17636866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with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 calcmode="lin" valueType="num">
                                      <p:cBhvr additive="base">
                                        <p:cTn id="2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5" end="5"/>
                                            </p:txEl>
                                          </p:spTgt>
                                        </p:tgtEl>
                                        <p:attrNameLst>
                                          <p:attrName>style.visibility</p:attrName>
                                        </p:attrNameLst>
                                      </p:cBhvr>
                                      <p:to>
                                        <p:strVal val="visible"/>
                                      </p:to>
                                    </p:set>
                                    <p:anim calcmode="lin" valueType="num">
                                      <p:cBhvr additive="base">
                                        <p:cTn id="31"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Grading</a:t>
            </a:r>
          </a:p>
        </p:txBody>
      </p:sp>
      <p:sp>
        <p:nvSpPr>
          <p:cNvPr id="3" name="Content Placeholder 2"/>
          <p:cNvSpPr>
            <a:spLocks noGrp="1"/>
          </p:cNvSpPr>
          <p:nvPr>
            <p:ph idx="1"/>
          </p:nvPr>
        </p:nvSpPr>
        <p:spPr/>
        <p:txBody>
          <a:bodyPr>
            <a:normAutofit lnSpcReduction="10000"/>
          </a:bodyPr>
          <a:lstStyle/>
          <a:p>
            <a:pPr marL="0" indent="0">
              <a:buNone/>
            </a:pPr>
            <a:r>
              <a:rPr lang="en-US" b="1" dirty="0">
                <a:effectLst>
                  <a:outerShdw blurRad="38100" dist="38100" dir="2700000" algn="tl">
                    <a:srgbClr val="000000">
                      <a:alpha val="43137"/>
                    </a:srgbClr>
                  </a:outerShdw>
                </a:effectLst>
              </a:rPr>
              <a:t>Grading Ripple Effect</a:t>
            </a:r>
          </a:p>
          <a:p>
            <a:pPr>
              <a:buClr>
                <a:schemeClr val="tx1"/>
              </a:buClr>
              <a:buFont typeface="Courier New" pitchFamily="49" charset="0"/>
              <a:buChar char="o"/>
            </a:pPr>
            <a:r>
              <a:rPr lang="en-US" dirty="0">
                <a:effectLst>
                  <a:outerShdw blurRad="38100" dist="38100" dir="2700000" algn="tl">
                    <a:srgbClr val="000000">
                      <a:alpha val="43137"/>
                    </a:srgbClr>
                  </a:outerShdw>
                </a:effectLst>
              </a:rPr>
              <a:t>Items impacted by final grading:</a:t>
            </a:r>
          </a:p>
          <a:p>
            <a:pPr lvl="1">
              <a:buClr>
                <a:schemeClr val="tx1"/>
              </a:buClr>
              <a:buFont typeface="Courier New" pitchFamily="49" charset="0"/>
              <a:buChar char="o"/>
            </a:pPr>
            <a:r>
              <a:rPr lang="en-US" dirty="0">
                <a:effectLst>
                  <a:outerShdw blurRad="38100" dist="38100" dir="2700000" algn="tl">
                    <a:srgbClr val="000000">
                      <a:alpha val="43137"/>
                    </a:srgbClr>
                  </a:outerShdw>
                </a:effectLst>
              </a:rPr>
              <a:t>Degree completion</a:t>
            </a:r>
          </a:p>
          <a:p>
            <a:pPr lvl="1">
              <a:buClr>
                <a:schemeClr val="tx1"/>
              </a:buClr>
              <a:buFont typeface="Courier New" pitchFamily="49" charset="0"/>
              <a:buChar char="o"/>
            </a:pPr>
            <a:r>
              <a:rPr lang="en-US" dirty="0">
                <a:effectLst>
                  <a:outerShdw blurRad="38100" dist="38100" dir="2700000" algn="tl">
                    <a:srgbClr val="000000">
                      <a:alpha val="43137"/>
                    </a:srgbClr>
                  </a:outerShdw>
                </a:effectLst>
              </a:rPr>
              <a:t>Academic Standing</a:t>
            </a:r>
          </a:p>
          <a:p>
            <a:pPr lvl="1">
              <a:buClr>
                <a:schemeClr val="tx1"/>
              </a:buClr>
              <a:buFont typeface="Courier New" pitchFamily="49" charset="0"/>
              <a:buChar char="o"/>
            </a:pPr>
            <a:r>
              <a:rPr lang="en-US" dirty="0">
                <a:effectLst>
                  <a:outerShdw blurRad="38100" dist="38100" dir="2700000" algn="tl">
                    <a:srgbClr val="000000">
                      <a:alpha val="43137"/>
                    </a:srgbClr>
                  </a:outerShdw>
                </a:effectLst>
              </a:rPr>
              <a:t>Official transcripts</a:t>
            </a:r>
          </a:p>
          <a:p>
            <a:pPr marL="411480" lvl="1" indent="0">
              <a:buClr>
                <a:schemeClr val="tx1"/>
              </a:buClr>
              <a:buNone/>
            </a:pPr>
            <a:endParaRPr lang="en-US" dirty="0">
              <a:effectLst>
                <a:outerShdw blurRad="38100" dist="38100" dir="2700000" algn="tl">
                  <a:srgbClr val="000000">
                    <a:alpha val="43137"/>
                  </a:srgbClr>
                </a:outerShdw>
              </a:effectLst>
            </a:endParaRPr>
          </a:p>
          <a:p>
            <a:pPr marL="63500" indent="0">
              <a:buClr>
                <a:schemeClr val="tx1"/>
              </a:buClr>
              <a:buNone/>
            </a:pPr>
            <a:r>
              <a:rPr lang="en-US" dirty="0">
                <a:effectLst>
                  <a:outerShdw blurRad="38100" dist="38100" dir="2700000" algn="tl">
                    <a:srgbClr val="000000">
                      <a:alpha val="43137"/>
                    </a:srgbClr>
                  </a:outerShdw>
                </a:effectLst>
              </a:rPr>
              <a:t>Missing grades delay all of the above items, negatively impacting students ability to acquire employment, enroll in graduate school, and transfer.</a:t>
            </a:r>
          </a:p>
          <a:p>
            <a:pPr marL="0" indent="0">
              <a:buNone/>
            </a:pPr>
            <a:endParaRPr lang="en-US"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983586177"/>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Grading</a:t>
            </a:r>
          </a:p>
        </p:txBody>
      </p:sp>
      <p:sp>
        <p:nvSpPr>
          <p:cNvPr id="3" name="Content Placeholder 2"/>
          <p:cNvSpPr>
            <a:spLocks noGrp="1"/>
          </p:cNvSpPr>
          <p:nvPr>
            <p:ph idx="1"/>
          </p:nvPr>
        </p:nvSpPr>
        <p:spPr>
          <a:xfrm>
            <a:off x="457200" y="1447800"/>
            <a:ext cx="8229600" cy="4724717"/>
          </a:xfrm>
        </p:spPr>
        <p:txBody>
          <a:bodyPr>
            <a:normAutofit/>
          </a:bodyPr>
          <a:lstStyle/>
          <a:p>
            <a:pPr marL="0" indent="0">
              <a:buNone/>
            </a:pPr>
            <a:r>
              <a:rPr lang="en-US" sz="3600" b="1" dirty="0">
                <a:effectLst>
                  <a:outerShdw blurRad="38100" dist="38100" dir="2700000" algn="tl">
                    <a:srgbClr val="000000">
                      <a:alpha val="43137"/>
                    </a:srgbClr>
                  </a:outerShdw>
                </a:effectLst>
              </a:rPr>
              <a:t>Incomplete Grades - Policy</a:t>
            </a:r>
          </a:p>
          <a:p>
            <a:pPr>
              <a:buClr>
                <a:schemeClr val="tx1"/>
              </a:buClr>
              <a:buFont typeface="Courier New" pitchFamily="49" charset="0"/>
              <a:buChar char="o"/>
            </a:pPr>
            <a:r>
              <a:rPr lang="en-US" sz="2800" dirty="0">
                <a:effectLst>
                  <a:outerShdw blurRad="38100" dist="38100" dir="2700000" algn="tl">
                    <a:srgbClr val="000000">
                      <a:alpha val="43137"/>
                    </a:srgbClr>
                  </a:outerShdw>
                </a:effectLst>
              </a:rPr>
              <a:t>Given only when a student has passing grades in 2/3 of assigned work, but cannot complete coursework by end of term due to extenuating circumstances</a:t>
            </a:r>
          </a:p>
          <a:p>
            <a:pPr>
              <a:buClr>
                <a:schemeClr val="tx1"/>
              </a:buClr>
              <a:buFont typeface="Courier New" pitchFamily="49" charset="0"/>
              <a:buChar char="o"/>
            </a:pPr>
            <a:r>
              <a:rPr lang="en-US" sz="2800" dirty="0">
                <a:effectLst>
                  <a:outerShdw blurRad="38100" dist="38100" dir="2700000" algn="tl">
                    <a:srgbClr val="000000">
                      <a:alpha val="43137"/>
                    </a:srgbClr>
                  </a:outerShdw>
                </a:effectLst>
              </a:rPr>
              <a:t>Extenuating circumstances include:</a:t>
            </a:r>
          </a:p>
          <a:p>
            <a:pPr lvl="1">
              <a:buClr>
                <a:schemeClr val="tx1"/>
              </a:buClr>
              <a:buFont typeface="Courier New" pitchFamily="49" charset="0"/>
              <a:buChar char="o"/>
            </a:pPr>
            <a:r>
              <a:rPr lang="en-US" sz="2200" dirty="0">
                <a:effectLst>
                  <a:outerShdw blurRad="38100" dist="38100" dir="2700000" algn="tl">
                    <a:srgbClr val="000000">
                      <a:alpha val="43137"/>
                    </a:srgbClr>
                  </a:outerShdw>
                </a:effectLst>
              </a:rPr>
              <a:t>Incapacitating illness</a:t>
            </a:r>
          </a:p>
          <a:p>
            <a:pPr lvl="1">
              <a:buClr>
                <a:schemeClr val="tx1"/>
              </a:buClr>
              <a:buFont typeface="Courier New" pitchFamily="49" charset="0"/>
              <a:buChar char="o"/>
            </a:pPr>
            <a:r>
              <a:rPr lang="en-US" sz="2200" dirty="0">
                <a:effectLst>
                  <a:outerShdw blurRad="38100" dist="38100" dir="2700000" algn="tl">
                    <a:srgbClr val="000000">
                      <a:alpha val="43137"/>
                    </a:srgbClr>
                  </a:outerShdw>
                </a:effectLst>
              </a:rPr>
              <a:t>Death in the family</a:t>
            </a:r>
          </a:p>
          <a:p>
            <a:pPr lvl="1">
              <a:buClr>
                <a:schemeClr val="tx1"/>
              </a:buClr>
              <a:buFont typeface="Courier New" pitchFamily="49" charset="0"/>
              <a:buChar char="o"/>
            </a:pPr>
            <a:r>
              <a:rPr lang="en-US" sz="2200" dirty="0">
                <a:effectLst>
                  <a:outerShdw blurRad="38100" dist="38100" dir="2700000" algn="tl">
                    <a:srgbClr val="000000">
                      <a:alpha val="43137"/>
                    </a:srgbClr>
                  </a:outerShdw>
                </a:effectLst>
              </a:rPr>
              <a:t>Change in work schedule as required by employer</a:t>
            </a:r>
          </a:p>
          <a:p>
            <a:pPr lvl="1">
              <a:buClr>
                <a:schemeClr val="tx1"/>
              </a:buClr>
              <a:buFont typeface="Courier New" pitchFamily="49" charset="0"/>
              <a:buChar char="o"/>
            </a:pPr>
            <a:r>
              <a:rPr lang="en-US" sz="2200" dirty="0">
                <a:effectLst>
                  <a:outerShdw blurRad="38100" dist="38100" dir="2700000" algn="tl">
                    <a:srgbClr val="000000">
                      <a:alpha val="43137"/>
                    </a:srgbClr>
                  </a:outerShdw>
                </a:effectLst>
              </a:rPr>
              <a:t>Other emergencies deemed appropriate by the instructor</a:t>
            </a:r>
          </a:p>
          <a:p>
            <a:pPr>
              <a:buClr>
                <a:schemeClr val="tx1"/>
              </a:buClr>
              <a:buFont typeface="Courier New" pitchFamily="49" charset="0"/>
              <a:buChar char="o"/>
            </a:pPr>
            <a:endParaRPr lang="en-US" sz="2800" dirty="0">
              <a:effectLst>
                <a:outerShdw blurRad="38100" dist="38100" dir="2700000" algn="tl">
                  <a:srgbClr val="000000">
                    <a:alpha val="43137"/>
                  </a:srgbClr>
                </a:outerShdw>
              </a:effectLst>
            </a:endParaRPr>
          </a:p>
          <a:p>
            <a:pPr marL="0" indent="0">
              <a:buNone/>
            </a:pPr>
            <a:endParaRPr lang="en-US"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98633929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646237"/>
            <a:ext cx="8534400" cy="4526280"/>
          </a:xfrm>
        </p:spPr>
        <p:txBody>
          <a:bodyPr/>
          <a:lstStyle/>
          <a:p>
            <a:pPr lvl="0">
              <a:buClr>
                <a:schemeClr val="tx1"/>
              </a:buClr>
              <a:buFont typeface="Courier New" pitchFamily="49" charset="0"/>
              <a:buChar char="o"/>
            </a:pPr>
            <a:r>
              <a:rPr lang="en-US" sz="2400" dirty="0"/>
              <a:t>Custodian of students’ permanent academic records</a:t>
            </a:r>
          </a:p>
          <a:p>
            <a:pPr marL="0" lvl="0" indent="0">
              <a:buClr>
                <a:schemeClr val="tx1"/>
              </a:buClr>
              <a:buNone/>
            </a:pPr>
            <a:endParaRPr lang="en-US" sz="2400" dirty="0"/>
          </a:p>
          <a:p>
            <a:pPr>
              <a:buClr>
                <a:schemeClr val="tx1"/>
              </a:buClr>
              <a:buFont typeface="Courier New" pitchFamily="49" charset="0"/>
              <a:buChar char="o"/>
            </a:pPr>
            <a:r>
              <a:rPr lang="en-US" sz="2400" dirty="0"/>
              <a:t>Registration processes</a:t>
            </a:r>
          </a:p>
          <a:p>
            <a:pPr marL="0" indent="0">
              <a:buClr>
                <a:schemeClr val="tx1"/>
              </a:buClr>
              <a:buNone/>
            </a:pPr>
            <a:endParaRPr lang="en-US" sz="2400" dirty="0"/>
          </a:p>
          <a:p>
            <a:pPr lvl="0">
              <a:buClr>
                <a:schemeClr val="tx1"/>
              </a:buClr>
              <a:buFont typeface="Courier New" pitchFamily="49" charset="0"/>
              <a:buChar char="o"/>
            </a:pPr>
            <a:r>
              <a:rPr lang="en-US" sz="2400" dirty="0"/>
              <a:t>Produce and send official transcripts accurately and in a timely manner</a:t>
            </a:r>
          </a:p>
          <a:p>
            <a:pPr marL="0" lvl="0" indent="0">
              <a:buClr>
                <a:schemeClr val="tx1"/>
              </a:buClr>
              <a:buNone/>
            </a:pPr>
            <a:endParaRPr lang="en-US" sz="2400" dirty="0"/>
          </a:p>
          <a:p>
            <a:pPr lvl="0">
              <a:buClr>
                <a:schemeClr val="tx1"/>
              </a:buClr>
              <a:buFont typeface="Courier New" pitchFamily="49" charset="0"/>
              <a:buChar char="o"/>
            </a:pPr>
            <a:r>
              <a:rPr lang="en-US" sz="2400" dirty="0"/>
              <a:t>Ensure a timely and accurate graduation process for students completing their degree programs</a:t>
            </a:r>
          </a:p>
          <a:p>
            <a:pPr marL="0" indent="0">
              <a:buClr>
                <a:schemeClr val="tx1"/>
              </a:buClr>
              <a:buNone/>
            </a:pPr>
            <a:endParaRPr lang="en-US" sz="2400" dirty="0"/>
          </a:p>
          <a:p>
            <a:pPr lvl="0">
              <a:buClr>
                <a:schemeClr val="tx1"/>
              </a:buClr>
              <a:buFont typeface="Courier New" pitchFamily="49" charset="0"/>
              <a:buChar char="o"/>
            </a:pPr>
            <a:endParaRPr lang="en-US" sz="2400" dirty="0"/>
          </a:p>
          <a:p>
            <a:pPr>
              <a:buClr>
                <a:schemeClr val="tx1"/>
              </a:buClr>
              <a:buFont typeface="Courier New" pitchFamily="49" charset="0"/>
              <a:buChar char="o"/>
            </a:pPr>
            <a:endParaRPr lang="en-US" dirty="0"/>
          </a:p>
        </p:txBody>
      </p:sp>
      <p:sp>
        <p:nvSpPr>
          <p:cNvPr id="4" name="Title 1"/>
          <p:cNvSpPr>
            <a:spLocks noGrp="1"/>
          </p:cNvSpPr>
          <p:nvPr>
            <p:ph type="title"/>
          </p:nvPr>
        </p:nvSpPr>
        <p:spPr/>
        <p:txBody>
          <a:bodyPr>
            <a:normAutofit fontScale="90000"/>
          </a:bodyPr>
          <a:lstStyle/>
          <a:p>
            <a:r>
              <a:rPr lang="en-US" b="1" dirty="0"/>
              <a:t>Office of the Registrar</a:t>
            </a:r>
            <a:br>
              <a:rPr lang="en-US" dirty="0"/>
            </a:br>
            <a:r>
              <a:rPr lang="en-US" sz="3600" b="1" dirty="0"/>
              <a:t>Functions and Responsibilities</a:t>
            </a:r>
          </a:p>
        </p:txBody>
      </p:sp>
    </p:spTree>
    <p:extLst>
      <p:ext uri="{BB962C8B-B14F-4D97-AF65-F5344CB8AC3E}">
        <p14:creationId xmlns:p14="http://schemas.microsoft.com/office/powerpoint/2010/main" val="32504377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inVertic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barn(inVertical)">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barn(inVertical)">
                                      <p:cBhvr>
                                        <p:cTn id="17" dur="500"/>
                                        <p:tgtEl>
                                          <p:spTgt spid="3">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nodeType="clickEffect">
                                  <p:stCondLst>
                                    <p:cond delay="0"/>
                                  </p:stCondLst>
                                  <p:childTnLst>
                                    <p:set>
                                      <p:cBhvr>
                                        <p:cTn id="21" dur="1" fill="hold">
                                          <p:stCondLst>
                                            <p:cond delay="0"/>
                                          </p:stCondLst>
                                        </p:cTn>
                                        <p:tgtEl>
                                          <p:spTgt spid="3">
                                            <p:txEl>
                                              <p:pRg st="6" end="6"/>
                                            </p:txEl>
                                          </p:spTgt>
                                        </p:tgtEl>
                                        <p:attrNameLst>
                                          <p:attrName>style.visibility</p:attrName>
                                        </p:attrNameLst>
                                      </p:cBhvr>
                                      <p:to>
                                        <p:strVal val="visible"/>
                                      </p:to>
                                    </p:set>
                                    <p:animEffect transition="in" filter="barn(inVertical)">
                                      <p:cBhvr>
                                        <p:cTn id="22"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Grading</a:t>
            </a:r>
          </a:p>
        </p:txBody>
      </p:sp>
      <p:sp>
        <p:nvSpPr>
          <p:cNvPr id="3" name="Content Placeholder 2"/>
          <p:cNvSpPr>
            <a:spLocks noGrp="1"/>
          </p:cNvSpPr>
          <p:nvPr>
            <p:ph idx="1"/>
          </p:nvPr>
        </p:nvSpPr>
        <p:spPr>
          <a:xfrm>
            <a:off x="457200" y="1447800"/>
            <a:ext cx="8229600" cy="4724717"/>
          </a:xfrm>
        </p:spPr>
        <p:txBody>
          <a:bodyPr>
            <a:normAutofit fontScale="85000" lnSpcReduction="20000"/>
          </a:bodyPr>
          <a:lstStyle/>
          <a:p>
            <a:pPr marL="0" indent="0">
              <a:buNone/>
            </a:pPr>
            <a:r>
              <a:rPr lang="en-US" sz="3600" b="1" dirty="0">
                <a:effectLst>
                  <a:outerShdw blurRad="38100" dist="38100" dir="2700000" algn="tl">
                    <a:srgbClr val="000000">
                      <a:alpha val="43137"/>
                    </a:srgbClr>
                  </a:outerShdw>
                </a:effectLst>
              </a:rPr>
              <a:t>Incomplete Grades – Procedure:</a:t>
            </a:r>
          </a:p>
          <a:p>
            <a:pPr marL="0" indent="0">
              <a:buNone/>
            </a:pPr>
            <a:endParaRPr lang="en-US" sz="2800" dirty="0">
              <a:effectLst>
                <a:outerShdw blurRad="38100" dist="38100" dir="2700000" algn="tl">
                  <a:srgbClr val="000000">
                    <a:alpha val="43137"/>
                  </a:srgbClr>
                </a:outerShdw>
              </a:effectLst>
            </a:endParaRPr>
          </a:p>
          <a:p>
            <a:pPr marL="0" indent="0">
              <a:buClr>
                <a:schemeClr val="tx1"/>
              </a:buClr>
              <a:buNone/>
            </a:pPr>
            <a:r>
              <a:rPr lang="en-US" sz="2800" dirty="0">
                <a:effectLst>
                  <a:outerShdw blurRad="38100" dist="38100" dir="2700000" algn="tl">
                    <a:srgbClr val="000000">
                      <a:alpha val="43137"/>
                    </a:srgbClr>
                  </a:outerShdw>
                </a:effectLst>
              </a:rPr>
              <a:t>To request a grade of Incomplete, the student must complete the “Application for Grade of Incomplete” available in the “FORMS” section of the Registrar website:</a:t>
            </a:r>
          </a:p>
          <a:p>
            <a:pPr marL="0" indent="0">
              <a:buClr>
                <a:schemeClr val="tx1"/>
              </a:buClr>
              <a:buNone/>
            </a:pPr>
            <a:endParaRPr lang="en-US" sz="2800" dirty="0">
              <a:effectLst>
                <a:outerShdw blurRad="38100" dist="38100" dir="2700000" algn="tl">
                  <a:srgbClr val="000000">
                    <a:alpha val="43137"/>
                  </a:srgbClr>
                </a:outerShdw>
              </a:effectLst>
            </a:endParaRPr>
          </a:p>
          <a:p>
            <a:pPr>
              <a:buClr>
                <a:schemeClr val="tx1"/>
              </a:buClr>
              <a:buFont typeface="Courier New" pitchFamily="49" charset="0"/>
              <a:buChar char="o"/>
            </a:pPr>
            <a:r>
              <a:rPr lang="en-US" sz="2800" dirty="0">
                <a:effectLst>
                  <a:outerShdw blurRad="38100" dist="38100" dir="2700000" algn="tl">
                    <a:srgbClr val="000000">
                      <a:alpha val="43137"/>
                    </a:srgbClr>
                  </a:outerShdw>
                </a:effectLst>
              </a:rPr>
              <a:t>The student, instructor, and department chair must sign the application</a:t>
            </a:r>
          </a:p>
          <a:p>
            <a:pPr>
              <a:buClr>
                <a:schemeClr val="tx1"/>
              </a:buClr>
              <a:buFont typeface="Courier New" pitchFamily="49" charset="0"/>
              <a:buChar char="o"/>
            </a:pPr>
            <a:r>
              <a:rPr lang="en-US" sz="2800" dirty="0">
                <a:effectLst>
                  <a:outerShdw blurRad="38100" dist="38100" dir="2700000" algn="tl">
                    <a:srgbClr val="000000">
                      <a:alpha val="43137"/>
                    </a:srgbClr>
                  </a:outerShdw>
                </a:effectLst>
              </a:rPr>
              <a:t>Application must be submitted to Registrar Office prior to the end of Final Grading</a:t>
            </a:r>
          </a:p>
          <a:p>
            <a:pPr>
              <a:buClr>
                <a:schemeClr val="tx1"/>
              </a:buClr>
              <a:buFont typeface="Courier New" pitchFamily="49" charset="0"/>
              <a:buChar char="o"/>
            </a:pPr>
            <a:r>
              <a:rPr lang="en-US" sz="2800" dirty="0">
                <a:effectLst>
                  <a:outerShdw blurRad="38100" dist="38100" dir="2700000" algn="tl">
                    <a:srgbClr val="000000">
                      <a:alpha val="43137"/>
                    </a:srgbClr>
                  </a:outerShdw>
                </a:effectLst>
              </a:rPr>
              <a:t>Instructor needs to indicated default grade if work is not complete</a:t>
            </a:r>
          </a:p>
          <a:p>
            <a:pPr>
              <a:buClr>
                <a:schemeClr val="tx1"/>
              </a:buClr>
              <a:buFont typeface="Courier New" pitchFamily="49" charset="0"/>
              <a:buChar char="o"/>
            </a:pPr>
            <a:r>
              <a:rPr lang="en-US" sz="2800" dirty="0">
                <a:effectLst>
                  <a:outerShdw blurRad="38100" dist="38100" dir="2700000" algn="tl">
                    <a:srgbClr val="000000">
                      <a:alpha val="43137"/>
                    </a:srgbClr>
                  </a:outerShdw>
                </a:effectLst>
              </a:rPr>
              <a:t>Student has one year to complete and submit or the default grade will be assigned</a:t>
            </a:r>
          </a:p>
          <a:p>
            <a:pPr>
              <a:buClr>
                <a:schemeClr val="tx1"/>
              </a:buClr>
              <a:buFont typeface="Courier New" pitchFamily="49" charset="0"/>
              <a:buChar char="o"/>
            </a:pPr>
            <a:endParaRPr lang="en-US" sz="2800" dirty="0">
              <a:effectLst>
                <a:outerShdw blurRad="38100" dist="38100" dir="2700000" algn="tl">
                  <a:srgbClr val="000000">
                    <a:alpha val="43137"/>
                  </a:srgbClr>
                </a:outerShdw>
              </a:effectLst>
            </a:endParaRPr>
          </a:p>
          <a:p>
            <a:pPr marL="0" indent="0">
              <a:buNone/>
            </a:pPr>
            <a:endParaRPr lang="en-US"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486788074"/>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Academic Standing</a:t>
            </a:r>
          </a:p>
        </p:txBody>
      </p:sp>
      <p:sp>
        <p:nvSpPr>
          <p:cNvPr id="3" name="Content Placeholder 2"/>
          <p:cNvSpPr>
            <a:spLocks noGrp="1"/>
          </p:cNvSpPr>
          <p:nvPr>
            <p:ph idx="1"/>
          </p:nvPr>
        </p:nvSpPr>
        <p:spPr>
          <a:xfrm>
            <a:off x="457200" y="1752600"/>
            <a:ext cx="8229600" cy="4419917"/>
          </a:xfrm>
        </p:spPr>
        <p:txBody>
          <a:bodyPr>
            <a:normAutofit lnSpcReduction="10000"/>
          </a:bodyPr>
          <a:lstStyle/>
          <a:p>
            <a:pPr marL="0" indent="0">
              <a:buClr>
                <a:schemeClr val="tx1"/>
              </a:buClr>
              <a:buNone/>
            </a:pPr>
            <a:r>
              <a:rPr lang="en-US" b="1" u="sng" dirty="0">
                <a:effectLst>
                  <a:outerShdw blurRad="38100" dist="38100" dir="2700000" algn="tl">
                    <a:srgbClr val="000000">
                      <a:alpha val="43137"/>
                    </a:srgbClr>
                  </a:outerShdw>
                </a:effectLst>
              </a:rPr>
              <a:t>Undergraduates:</a:t>
            </a:r>
          </a:p>
          <a:p>
            <a:pPr marL="0" indent="0">
              <a:buClr>
                <a:schemeClr val="tx1"/>
              </a:buClr>
              <a:buNone/>
            </a:pPr>
            <a:endParaRPr lang="en-US" i="1" u="sng" dirty="0">
              <a:effectLst>
                <a:outerShdw blurRad="38100" dist="38100" dir="2700000" algn="tl">
                  <a:srgbClr val="000000">
                    <a:alpha val="43137"/>
                  </a:srgbClr>
                </a:outerShdw>
              </a:effectLst>
            </a:endParaRPr>
          </a:p>
          <a:p>
            <a:pPr>
              <a:buClr>
                <a:schemeClr val="tx1"/>
              </a:buClr>
              <a:buFont typeface="Courier New" pitchFamily="49" charset="0"/>
              <a:buChar char="o"/>
            </a:pPr>
            <a:r>
              <a:rPr lang="en-US" b="1" dirty="0">
                <a:effectLst>
                  <a:outerShdw blurRad="38100" dist="38100" dir="2700000" algn="tl">
                    <a:srgbClr val="000000">
                      <a:alpha val="43137"/>
                    </a:srgbClr>
                  </a:outerShdw>
                </a:effectLst>
              </a:rPr>
              <a:t>Good standing </a:t>
            </a:r>
            <a:r>
              <a:rPr lang="en-US" dirty="0">
                <a:effectLst>
                  <a:outerShdw blurRad="38100" dist="38100" dir="2700000" algn="tl">
                    <a:srgbClr val="000000">
                      <a:alpha val="43137"/>
                    </a:srgbClr>
                  </a:outerShdw>
                </a:effectLst>
              </a:rPr>
              <a:t>(Cum GPA 2.0 or above for students with 30 or more hours; 1.8 for students with less than 30)</a:t>
            </a:r>
          </a:p>
          <a:p>
            <a:pPr marL="0" indent="0">
              <a:buClr>
                <a:schemeClr val="tx1"/>
              </a:buClr>
              <a:buNone/>
            </a:pPr>
            <a:endParaRPr lang="en-US" dirty="0">
              <a:effectLst>
                <a:outerShdw blurRad="38100" dist="38100" dir="2700000" algn="tl">
                  <a:srgbClr val="000000">
                    <a:alpha val="43137"/>
                  </a:srgbClr>
                </a:outerShdw>
              </a:effectLst>
            </a:endParaRPr>
          </a:p>
          <a:p>
            <a:pPr>
              <a:buClr>
                <a:schemeClr val="tx1"/>
              </a:buClr>
              <a:buFont typeface="Courier New" pitchFamily="49" charset="0"/>
              <a:buChar char="o"/>
            </a:pPr>
            <a:r>
              <a:rPr lang="en-US" b="1" dirty="0">
                <a:effectLst>
                  <a:outerShdw blurRad="38100" dist="38100" dir="2700000" algn="tl">
                    <a:srgbClr val="000000">
                      <a:alpha val="43137"/>
                    </a:srgbClr>
                  </a:outerShdw>
                </a:effectLst>
              </a:rPr>
              <a:t>Probation</a:t>
            </a:r>
            <a:r>
              <a:rPr lang="en-US" dirty="0">
                <a:effectLst>
                  <a:outerShdw blurRad="38100" dist="38100" dir="2700000" algn="tl">
                    <a:srgbClr val="000000">
                      <a:alpha val="43137"/>
                    </a:srgbClr>
                  </a:outerShdw>
                </a:effectLst>
              </a:rPr>
              <a:t> (Cum GPA below a 2.0/1.8 and not on probation previous long term)</a:t>
            </a:r>
          </a:p>
        </p:txBody>
      </p:sp>
    </p:spTree>
    <p:extLst>
      <p:ext uri="{BB962C8B-B14F-4D97-AF65-F5344CB8AC3E}">
        <p14:creationId xmlns:p14="http://schemas.microsoft.com/office/powerpoint/2010/main" val="41596121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barn(inVertical)">
                                      <p:cBhvr>
                                        <p:cTn id="7" dur="500"/>
                                        <p:tgtEl>
                                          <p:spTgt spid="3">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3">
                                            <p:txEl>
                                              <p:pRg st="4" end="4"/>
                                            </p:txEl>
                                          </p:spTgt>
                                        </p:tgtEl>
                                        <p:attrNameLst>
                                          <p:attrName>style.visibility</p:attrName>
                                        </p:attrNameLst>
                                      </p:cBhvr>
                                      <p:to>
                                        <p:strVal val="visible"/>
                                      </p:to>
                                    </p:set>
                                    <p:animEffect transition="in" filter="barn(inVertical)">
                                      <p:cBhvr>
                                        <p:cTn id="12"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Academic Standing</a:t>
            </a:r>
          </a:p>
        </p:txBody>
      </p:sp>
      <p:sp>
        <p:nvSpPr>
          <p:cNvPr id="3" name="Content Placeholder 2"/>
          <p:cNvSpPr>
            <a:spLocks noGrp="1"/>
          </p:cNvSpPr>
          <p:nvPr>
            <p:ph idx="1"/>
          </p:nvPr>
        </p:nvSpPr>
        <p:spPr/>
        <p:txBody>
          <a:bodyPr>
            <a:normAutofit lnSpcReduction="10000"/>
          </a:bodyPr>
          <a:lstStyle/>
          <a:p>
            <a:pPr marL="0" indent="0">
              <a:buClr>
                <a:schemeClr val="tx1"/>
              </a:buClr>
              <a:buNone/>
            </a:pPr>
            <a:r>
              <a:rPr lang="en-US" b="1" u="sng" dirty="0">
                <a:effectLst>
                  <a:outerShdw blurRad="38100" dist="38100" dir="2700000" algn="tl">
                    <a:srgbClr val="000000">
                      <a:alpha val="43137"/>
                    </a:srgbClr>
                  </a:outerShdw>
                </a:effectLst>
              </a:rPr>
              <a:t>Undergraduates (</a:t>
            </a:r>
            <a:r>
              <a:rPr lang="en-US" b="1" u="sng" dirty="0" err="1">
                <a:effectLst>
                  <a:outerShdw blurRad="38100" dist="38100" dir="2700000" algn="tl">
                    <a:srgbClr val="000000">
                      <a:alpha val="43137"/>
                    </a:srgbClr>
                  </a:outerShdw>
                </a:effectLst>
              </a:rPr>
              <a:t>cont</a:t>
            </a:r>
            <a:r>
              <a:rPr lang="en-US" b="1" u="sng" dirty="0">
                <a:effectLst>
                  <a:outerShdw blurRad="38100" dist="38100" dir="2700000" algn="tl">
                    <a:srgbClr val="000000">
                      <a:alpha val="43137"/>
                    </a:srgbClr>
                  </a:outerShdw>
                </a:effectLst>
              </a:rPr>
              <a:t>):</a:t>
            </a:r>
          </a:p>
          <a:p>
            <a:pPr marL="0" indent="0">
              <a:buClr>
                <a:schemeClr val="tx1"/>
              </a:buClr>
              <a:buNone/>
            </a:pPr>
            <a:endParaRPr lang="en-US" b="1" u="sng" dirty="0">
              <a:effectLst>
                <a:outerShdw blurRad="38100" dist="38100" dir="2700000" algn="tl">
                  <a:srgbClr val="000000">
                    <a:alpha val="43137"/>
                  </a:srgbClr>
                </a:outerShdw>
              </a:effectLst>
            </a:endParaRPr>
          </a:p>
          <a:p>
            <a:pPr>
              <a:buClr>
                <a:schemeClr val="tx1"/>
              </a:buClr>
              <a:buFont typeface="Courier New" pitchFamily="49" charset="0"/>
              <a:buChar char="o"/>
            </a:pPr>
            <a:r>
              <a:rPr lang="en-US" b="1" dirty="0">
                <a:effectLst>
                  <a:outerShdw blurRad="38100" dist="38100" dir="2700000" algn="tl">
                    <a:srgbClr val="000000">
                      <a:alpha val="43137"/>
                    </a:srgbClr>
                  </a:outerShdw>
                </a:effectLst>
              </a:rPr>
              <a:t>Suspension-one term* </a:t>
            </a:r>
            <a:r>
              <a:rPr lang="en-US" dirty="0">
                <a:effectLst>
                  <a:outerShdw blurRad="38100" dist="38100" dir="2700000" algn="tl">
                    <a:srgbClr val="000000">
                      <a:alpha val="43137"/>
                    </a:srgbClr>
                  </a:outerShdw>
                </a:effectLst>
              </a:rPr>
              <a:t>(Cum GPA below a 2.0, term GPA below a 2.0, probation previous term, and no previous suspensions)</a:t>
            </a:r>
          </a:p>
          <a:p>
            <a:pPr>
              <a:buClr>
                <a:schemeClr val="tx1"/>
              </a:buClr>
              <a:buFont typeface="Courier New" pitchFamily="49" charset="0"/>
              <a:buChar char="o"/>
            </a:pPr>
            <a:endParaRPr lang="en-US" dirty="0">
              <a:effectLst>
                <a:outerShdw blurRad="38100" dist="38100" dir="2700000" algn="tl">
                  <a:srgbClr val="000000">
                    <a:alpha val="43137"/>
                  </a:srgbClr>
                </a:outerShdw>
              </a:effectLst>
            </a:endParaRPr>
          </a:p>
          <a:p>
            <a:pPr>
              <a:buClr>
                <a:schemeClr val="tx1"/>
              </a:buClr>
              <a:buFont typeface="Courier New" pitchFamily="49" charset="0"/>
              <a:buChar char="o"/>
            </a:pPr>
            <a:r>
              <a:rPr lang="en-US" b="1" dirty="0">
                <a:effectLst>
                  <a:outerShdw blurRad="38100" dist="38100" dir="2700000" algn="tl">
                    <a:srgbClr val="000000">
                      <a:alpha val="43137"/>
                    </a:srgbClr>
                  </a:outerShdw>
                </a:effectLst>
              </a:rPr>
              <a:t>Suspension – two terms* </a:t>
            </a:r>
            <a:r>
              <a:rPr lang="en-US" dirty="0">
                <a:effectLst>
                  <a:outerShdw blurRad="38100" dist="38100" dir="2700000" algn="tl">
                    <a:srgbClr val="000000">
                      <a:alpha val="43137"/>
                    </a:srgbClr>
                  </a:outerShdw>
                </a:effectLst>
              </a:rPr>
              <a:t>(same as above but with history of a previous suspension)</a:t>
            </a:r>
            <a:endParaRPr lang="en-US" b="1"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11873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barn(inVertical)">
                                      <p:cBhvr>
                                        <p:cTn id="7" dur="500"/>
                                        <p:tgtEl>
                                          <p:spTgt spid="3">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3">
                                            <p:txEl>
                                              <p:pRg st="4" end="4"/>
                                            </p:txEl>
                                          </p:spTgt>
                                        </p:tgtEl>
                                        <p:attrNameLst>
                                          <p:attrName>style.visibility</p:attrName>
                                        </p:attrNameLst>
                                      </p:cBhvr>
                                      <p:to>
                                        <p:strVal val="visible"/>
                                      </p:to>
                                    </p:set>
                                    <p:animEffect transition="in" filter="barn(inVertical)">
                                      <p:cBhvr>
                                        <p:cTn id="12"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Academic Standing</a:t>
            </a:r>
          </a:p>
        </p:txBody>
      </p:sp>
      <p:sp>
        <p:nvSpPr>
          <p:cNvPr id="3" name="Content Placeholder 2"/>
          <p:cNvSpPr>
            <a:spLocks noGrp="1"/>
          </p:cNvSpPr>
          <p:nvPr>
            <p:ph idx="1"/>
          </p:nvPr>
        </p:nvSpPr>
        <p:spPr/>
        <p:txBody>
          <a:bodyPr>
            <a:normAutofit/>
          </a:bodyPr>
          <a:lstStyle/>
          <a:p>
            <a:pPr marL="0" indent="0">
              <a:buClr>
                <a:schemeClr val="tx1"/>
              </a:buClr>
              <a:buNone/>
            </a:pPr>
            <a:r>
              <a:rPr lang="en-US" b="1" u="sng" dirty="0">
                <a:effectLst>
                  <a:outerShdw blurRad="38100" dist="38100" dir="2700000" algn="tl">
                    <a:srgbClr val="000000">
                      <a:alpha val="43137"/>
                    </a:srgbClr>
                  </a:outerShdw>
                </a:effectLst>
              </a:rPr>
              <a:t>Undergraduates (</a:t>
            </a:r>
            <a:r>
              <a:rPr lang="en-US" b="1" u="sng" dirty="0" err="1">
                <a:effectLst>
                  <a:outerShdw blurRad="38100" dist="38100" dir="2700000" algn="tl">
                    <a:srgbClr val="000000">
                      <a:alpha val="43137"/>
                    </a:srgbClr>
                  </a:outerShdw>
                </a:effectLst>
              </a:rPr>
              <a:t>cont</a:t>
            </a:r>
            <a:r>
              <a:rPr lang="en-US" b="1" u="sng" dirty="0">
                <a:effectLst>
                  <a:outerShdw blurRad="38100" dist="38100" dir="2700000" algn="tl">
                    <a:srgbClr val="000000">
                      <a:alpha val="43137"/>
                    </a:srgbClr>
                  </a:outerShdw>
                </a:effectLst>
              </a:rPr>
              <a:t>):</a:t>
            </a:r>
          </a:p>
          <a:p>
            <a:pPr marL="0" indent="0">
              <a:buClr>
                <a:schemeClr val="tx1"/>
              </a:buClr>
              <a:buNone/>
            </a:pPr>
            <a:endParaRPr lang="en-US" b="1" u="sng" dirty="0">
              <a:effectLst>
                <a:outerShdw blurRad="38100" dist="38100" dir="2700000" algn="tl">
                  <a:srgbClr val="000000">
                    <a:alpha val="43137"/>
                  </a:srgbClr>
                </a:outerShdw>
              </a:effectLst>
            </a:endParaRPr>
          </a:p>
          <a:p>
            <a:pPr>
              <a:buClr>
                <a:schemeClr val="tx1"/>
              </a:buClr>
              <a:buFont typeface="Courier New" pitchFamily="49" charset="0"/>
              <a:buChar char="o"/>
            </a:pPr>
            <a:r>
              <a:rPr lang="en-US" b="1" dirty="0">
                <a:effectLst>
                  <a:outerShdw blurRad="38100" dist="38100" dir="2700000" algn="tl">
                    <a:srgbClr val="000000">
                      <a:alpha val="43137"/>
                    </a:srgbClr>
                  </a:outerShdw>
                </a:effectLst>
              </a:rPr>
              <a:t>Suspension – indefinite </a:t>
            </a:r>
            <a:r>
              <a:rPr lang="en-US" dirty="0">
                <a:effectLst>
                  <a:outerShdw blurRad="38100" dist="38100" dir="2700000" algn="tl">
                    <a:srgbClr val="000000">
                      <a:alpha val="43137"/>
                    </a:srgbClr>
                  </a:outerShdw>
                </a:effectLst>
              </a:rPr>
              <a:t>(same rules as previous suspension but with history of being suspended twice)</a:t>
            </a:r>
          </a:p>
          <a:p>
            <a:pPr>
              <a:buClr>
                <a:schemeClr val="tx1"/>
              </a:buClr>
              <a:buFont typeface="Courier New" pitchFamily="49" charset="0"/>
              <a:buChar char="o"/>
            </a:pPr>
            <a:endParaRPr lang="en-US" b="1" dirty="0">
              <a:effectLst>
                <a:outerShdw blurRad="38100" dist="38100" dir="2700000" algn="tl">
                  <a:srgbClr val="000000">
                    <a:alpha val="43137"/>
                  </a:srgbClr>
                </a:outerShdw>
              </a:effectLst>
            </a:endParaRPr>
          </a:p>
          <a:p>
            <a:pPr marL="0" indent="0">
              <a:buClr>
                <a:schemeClr val="tx1"/>
              </a:buClr>
              <a:buNone/>
            </a:pPr>
            <a:r>
              <a:rPr lang="en-US" b="1" dirty="0">
                <a:effectLst>
                  <a:outerShdw blurRad="38100" dist="38100" dir="2700000" algn="tl">
                    <a:srgbClr val="000000">
                      <a:alpha val="43137"/>
                    </a:srgbClr>
                  </a:outerShdw>
                </a:effectLst>
              </a:rPr>
              <a:t>*</a:t>
            </a:r>
            <a:r>
              <a:rPr lang="en-US" b="1" i="1" dirty="0">
                <a:effectLst>
                  <a:outerShdw blurRad="38100" dist="38100" dir="2700000" algn="tl">
                    <a:srgbClr val="000000">
                      <a:alpha val="43137"/>
                    </a:srgbClr>
                  </a:outerShdw>
                </a:effectLst>
              </a:rPr>
              <a:t>Summer is not considered a long term for the purpose of sitting out a suspension period.</a:t>
            </a:r>
          </a:p>
        </p:txBody>
      </p:sp>
    </p:spTree>
    <p:extLst>
      <p:ext uri="{BB962C8B-B14F-4D97-AF65-F5344CB8AC3E}">
        <p14:creationId xmlns:p14="http://schemas.microsoft.com/office/powerpoint/2010/main" val="23512483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barn(inVertical)">
                                      <p:cBhvr>
                                        <p:cTn id="7" dur="500"/>
                                        <p:tgtEl>
                                          <p:spTgt spid="3">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nodeType="clickEffect">
                                  <p:stCondLst>
                                    <p:cond delay="0"/>
                                  </p:stCondLst>
                                  <p:childTnLst>
                                    <p:set>
                                      <p:cBhvr>
                                        <p:cTn id="11"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Academic Standing</a:t>
            </a:r>
          </a:p>
        </p:txBody>
      </p:sp>
      <p:sp>
        <p:nvSpPr>
          <p:cNvPr id="3" name="Content Placeholder 2"/>
          <p:cNvSpPr>
            <a:spLocks noGrp="1"/>
          </p:cNvSpPr>
          <p:nvPr>
            <p:ph idx="1"/>
          </p:nvPr>
        </p:nvSpPr>
        <p:spPr/>
        <p:txBody>
          <a:bodyPr>
            <a:normAutofit fontScale="85000" lnSpcReduction="10000"/>
          </a:bodyPr>
          <a:lstStyle/>
          <a:p>
            <a:pPr marL="0" indent="0">
              <a:buClr>
                <a:schemeClr val="tx1"/>
              </a:buClr>
              <a:buNone/>
            </a:pPr>
            <a:r>
              <a:rPr lang="en-US" b="1" u="sng" dirty="0">
                <a:effectLst>
                  <a:outerShdw blurRad="38100" dist="38100" dir="2700000" algn="tl">
                    <a:srgbClr val="000000">
                      <a:alpha val="43137"/>
                    </a:srgbClr>
                  </a:outerShdw>
                </a:effectLst>
              </a:rPr>
              <a:t>Undergraduates (</a:t>
            </a:r>
            <a:r>
              <a:rPr lang="en-US" b="1" u="sng" dirty="0" err="1">
                <a:effectLst>
                  <a:outerShdw blurRad="38100" dist="38100" dir="2700000" algn="tl">
                    <a:srgbClr val="000000">
                      <a:alpha val="43137"/>
                    </a:srgbClr>
                  </a:outerShdw>
                </a:effectLst>
              </a:rPr>
              <a:t>cont</a:t>
            </a:r>
            <a:r>
              <a:rPr lang="en-US" b="1" u="sng" dirty="0">
                <a:effectLst>
                  <a:outerShdw blurRad="38100" dist="38100" dir="2700000" algn="tl">
                    <a:srgbClr val="000000">
                      <a:alpha val="43137"/>
                    </a:srgbClr>
                  </a:outerShdw>
                </a:effectLst>
              </a:rPr>
              <a:t>):</a:t>
            </a:r>
          </a:p>
          <a:p>
            <a:pPr marL="0" indent="0">
              <a:buClr>
                <a:schemeClr val="tx1"/>
              </a:buClr>
              <a:buNone/>
            </a:pPr>
            <a:endParaRPr lang="en-US" b="1" u="sng" dirty="0">
              <a:effectLst>
                <a:outerShdw blurRad="38100" dist="38100" dir="2700000" algn="tl">
                  <a:srgbClr val="000000">
                    <a:alpha val="43137"/>
                  </a:srgbClr>
                </a:outerShdw>
              </a:effectLst>
            </a:endParaRPr>
          </a:p>
          <a:p>
            <a:pPr>
              <a:buClr>
                <a:schemeClr val="tx1"/>
              </a:buClr>
              <a:buFont typeface="Courier New" pitchFamily="49" charset="0"/>
              <a:buChar char="o"/>
            </a:pPr>
            <a:r>
              <a:rPr lang="en-US" dirty="0">
                <a:effectLst>
                  <a:outerShdw blurRad="38100" dist="38100" dir="2700000" algn="tl">
                    <a:srgbClr val="000000">
                      <a:alpha val="43137"/>
                    </a:srgbClr>
                  </a:outerShdw>
                </a:effectLst>
              </a:rPr>
              <a:t>Academic standing is processed at the end of each term, however students cannot go on probation or suspension at the end of summer if they started summer in good standing (summer can only help, but can never hurt)</a:t>
            </a:r>
          </a:p>
          <a:p>
            <a:pPr marL="0" indent="0">
              <a:buClr>
                <a:schemeClr val="tx1"/>
              </a:buClr>
              <a:buNone/>
            </a:pPr>
            <a:endParaRPr lang="en-US" dirty="0">
              <a:effectLst>
                <a:outerShdw blurRad="38100" dist="38100" dir="2700000" algn="tl">
                  <a:srgbClr val="000000">
                    <a:alpha val="43137"/>
                  </a:srgbClr>
                </a:outerShdw>
              </a:effectLst>
            </a:endParaRPr>
          </a:p>
          <a:p>
            <a:pPr>
              <a:buClr>
                <a:schemeClr val="tx1"/>
              </a:buClr>
              <a:buFont typeface="Courier New" pitchFamily="49" charset="0"/>
              <a:buChar char="o"/>
            </a:pPr>
            <a:r>
              <a:rPr lang="en-US" i="1" dirty="0">
                <a:effectLst>
                  <a:outerShdw blurRad="38100" dist="38100" dir="2700000" algn="tl">
                    <a:srgbClr val="000000">
                      <a:alpha val="43137"/>
                    </a:srgbClr>
                  </a:outerShdw>
                </a:effectLst>
              </a:rPr>
              <a:t>Delays in grade submissions delay academic standing and timely notification to students placed on probation or suspension</a:t>
            </a:r>
          </a:p>
        </p:txBody>
      </p:sp>
    </p:spTree>
    <p:extLst>
      <p:ext uri="{BB962C8B-B14F-4D97-AF65-F5344CB8AC3E}">
        <p14:creationId xmlns:p14="http://schemas.microsoft.com/office/powerpoint/2010/main" val="4277043295"/>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Academic Standing</a:t>
            </a:r>
          </a:p>
        </p:txBody>
      </p:sp>
      <p:sp>
        <p:nvSpPr>
          <p:cNvPr id="3" name="Content Placeholder 2"/>
          <p:cNvSpPr>
            <a:spLocks noGrp="1"/>
          </p:cNvSpPr>
          <p:nvPr>
            <p:ph idx="1"/>
          </p:nvPr>
        </p:nvSpPr>
        <p:spPr/>
        <p:txBody>
          <a:bodyPr>
            <a:normAutofit lnSpcReduction="10000"/>
          </a:bodyPr>
          <a:lstStyle/>
          <a:p>
            <a:pPr marL="0" indent="0">
              <a:buClr>
                <a:schemeClr val="tx1"/>
              </a:buClr>
              <a:buNone/>
            </a:pPr>
            <a:r>
              <a:rPr lang="en-US" b="1" u="sng" dirty="0">
                <a:effectLst>
                  <a:outerShdw blurRad="38100" dist="38100" dir="2700000" algn="tl">
                    <a:srgbClr val="000000">
                      <a:alpha val="43137"/>
                    </a:srgbClr>
                  </a:outerShdw>
                </a:effectLst>
              </a:rPr>
              <a:t>Graduate Students</a:t>
            </a:r>
          </a:p>
          <a:p>
            <a:pPr marL="0" indent="0">
              <a:buClr>
                <a:schemeClr val="tx1"/>
              </a:buClr>
              <a:buNone/>
            </a:pPr>
            <a:endParaRPr lang="en-US" b="1" u="sng" dirty="0">
              <a:effectLst>
                <a:outerShdw blurRad="38100" dist="38100" dir="2700000" algn="tl">
                  <a:srgbClr val="000000">
                    <a:alpha val="43137"/>
                  </a:srgbClr>
                </a:outerShdw>
              </a:effectLst>
            </a:endParaRPr>
          </a:p>
          <a:p>
            <a:pPr>
              <a:buClr>
                <a:schemeClr val="tx1"/>
              </a:buClr>
              <a:buFont typeface="Courier New" pitchFamily="49" charset="0"/>
              <a:buChar char="o"/>
            </a:pPr>
            <a:r>
              <a:rPr lang="en-US" dirty="0">
                <a:effectLst>
                  <a:outerShdw blurRad="38100" dist="38100" dir="2700000" algn="tl">
                    <a:srgbClr val="000000">
                      <a:alpha val="43137"/>
                    </a:srgbClr>
                  </a:outerShdw>
                </a:effectLst>
              </a:rPr>
              <a:t>The Graduate School, and not the Office of the Registrar, determines and manages academic standing for graduate students</a:t>
            </a:r>
          </a:p>
          <a:p>
            <a:pPr>
              <a:buClr>
                <a:schemeClr val="tx1"/>
              </a:buClr>
              <a:buFont typeface="Courier New" pitchFamily="49" charset="0"/>
              <a:buChar char="o"/>
            </a:pPr>
            <a:endParaRPr lang="en-US" i="1" dirty="0">
              <a:effectLst>
                <a:outerShdw blurRad="38100" dist="38100" dir="2700000" algn="tl">
                  <a:srgbClr val="000000">
                    <a:alpha val="43137"/>
                  </a:srgbClr>
                </a:outerShdw>
              </a:effectLst>
            </a:endParaRPr>
          </a:p>
          <a:p>
            <a:pPr>
              <a:buClr>
                <a:schemeClr val="tx1"/>
              </a:buClr>
              <a:buFont typeface="Courier New" pitchFamily="49" charset="0"/>
              <a:buChar char="o"/>
            </a:pPr>
            <a:r>
              <a:rPr lang="en-US" dirty="0">
                <a:effectLst>
                  <a:outerShdw blurRad="38100" dist="38100" dir="2700000" algn="tl">
                    <a:srgbClr val="000000">
                      <a:alpha val="43137"/>
                    </a:srgbClr>
                  </a:outerShdw>
                </a:effectLst>
              </a:rPr>
              <a:t>Rules for graduate students are different and summer can negatively impact status</a:t>
            </a:r>
          </a:p>
        </p:txBody>
      </p:sp>
    </p:spTree>
    <p:extLst>
      <p:ext uri="{BB962C8B-B14F-4D97-AF65-F5344CB8AC3E}">
        <p14:creationId xmlns:p14="http://schemas.microsoft.com/office/powerpoint/2010/main" val="625919586"/>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Transcripts</a:t>
            </a:r>
          </a:p>
        </p:txBody>
      </p:sp>
      <p:sp>
        <p:nvSpPr>
          <p:cNvPr id="3" name="Content Placeholder 2"/>
          <p:cNvSpPr>
            <a:spLocks noGrp="1"/>
          </p:cNvSpPr>
          <p:nvPr>
            <p:ph idx="1"/>
          </p:nvPr>
        </p:nvSpPr>
        <p:spPr/>
        <p:txBody>
          <a:bodyPr>
            <a:normAutofit fontScale="85000" lnSpcReduction="20000"/>
          </a:bodyPr>
          <a:lstStyle/>
          <a:p>
            <a:pPr marL="0" indent="0">
              <a:buClr>
                <a:schemeClr val="tx1"/>
              </a:buClr>
              <a:buNone/>
            </a:pPr>
            <a:r>
              <a:rPr lang="en-US" b="1" dirty="0">
                <a:effectLst>
                  <a:outerShdw blurRad="38100" dist="38100" dir="2700000" algn="tl">
                    <a:srgbClr val="000000">
                      <a:alpha val="43137"/>
                    </a:srgbClr>
                  </a:outerShdw>
                </a:effectLst>
              </a:rPr>
              <a:t>Official Transcript vs. Unofficial Transcript</a:t>
            </a:r>
          </a:p>
          <a:p>
            <a:pPr marL="0" indent="0">
              <a:buClr>
                <a:schemeClr val="tx1"/>
              </a:buClr>
              <a:buNone/>
            </a:pPr>
            <a:endParaRPr lang="en-US" b="1" u="sng" dirty="0">
              <a:effectLst>
                <a:outerShdw blurRad="38100" dist="38100" dir="2700000" algn="tl">
                  <a:srgbClr val="000000">
                    <a:alpha val="43137"/>
                  </a:srgbClr>
                </a:outerShdw>
              </a:effectLst>
            </a:endParaRPr>
          </a:p>
          <a:p>
            <a:pPr>
              <a:buClr>
                <a:schemeClr val="tx1"/>
              </a:buClr>
              <a:buFont typeface="Courier New" pitchFamily="49" charset="0"/>
              <a:buChar char="o"/>
            </a:pPr>
            <a:r>
              <a:rPr lang="en-US" dirty="0">
                <a:effectLst>
                  <a:outerShdw blurRad="38100" dist="38100" dir="2700000" algn="tl">
                    <a:srgbClr val="000000">
                      <a:alpha val="43137"/>
                    </a:srgbClr>
                  </a:outerShdw>
                </a:effectLst>
              </a:rPr>
              <a:t>The </a:t>
            </a:r>
            <a:r>
              <a:rPr lang="en-US" b="1" dirty="0">
                <a:effectLst>
                  <a:outerShdw blurRad="38100" dist="38100" dir="2700000" algn="tl">
                    <a:srgbClr val="000000">
                      <a:alpha val="43137"/>
                    </a:srgbClr>
                  </a:outerShdw>
                </a:effectLst>
              </a:rPr>
              <a:t>official transcript </a:t>
            </a:r>
            <a:r>
              <a:rPr lang="en-US" dirty="0">
                <a:effectLst>
                  <a:outerShdw blurRad="38100" dist="38100" dir="2700000" algn="tl">
                    <a:srgbClr val="000000">
                      <a:alpha val="43137"/>
                    </a:srgbClr>
                  </a:outerShdw>
                </a:effectLst>
              </a:rPr>
              <a:t>follows the guidelines as set forth by the American Association of Collegiate Registrars and Admissions Officers (AACRAO) Academic Record and Transcript Guide</a:t>
            </a:r>
          </a:p>
          <a:p>
            <a:pPr>
              <a:buClr>
                <a:schemeClr val="tx1"/>
              </a:buClr>
              <a:buFont typeface="Courier New" pitchFamily="49" charset="0"/>
              <a:buChar char="o"/>
            </a:pPr>
            <a:endParaRPr lang="en-US" dirty="0">
              <a:effectLst>
                <a:outerShdw blurRad="38100" dist="38100" dir="2700000" algn="tl">
                  <a:srgbClr val="000000">
                    <a:alpha val="43137"/>
                  </a:srgbClr>
                </a:outerShdw>
              </a:effectLst>
            </a:endParaRPr>
          </a:p>
          <a:p>
            <a:pPr>
              <a:buClr>
                <a:schemeClr val="tx1"/>
              </a:buClr>
              <a:buFont typeface="Courier New" pitchFamily="49" charset="0"/>
              <a:buChar char="o"/>
            </a:pPr>
            <a:r>
              <a:rPr lang="en-US" dirty="0">
                <a:effectLst>
                  <a:outerShdw blurRad="38100" dist="38100" dir="2700000" algn="tl">
                    <a:srgbClr val="000000">
                      <a:alpha val="43137"/>
                    </a:srgbClr>
                  </a:outerShdw>
                </a:effectLst>
              </a:rPr>
              <a:t>It is the official academic record and is designed to meet the needs of external audiences (other institutions, employers, etc.) while maintaining the national standards</a:t>
            </a:r>
          </a:p>
        </p:txBody>
      </p:sp>
    </p:spTree>
    <p:extLst>
      <p:ext uri="{BB962C8B-B14F-4D97-AF65-F5344CB8AC3E}">
        <p14:creationId xmlns:p14="http://schemas.microsoft.com/office/powerpoint/2010/main" val="11953377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wipe(down)">
                                      <p:cBhvr>
                                        <p:cTn id="7" dur="500"/>
                                        <p:tgtEl>
                                          <p:spTgt spid="3">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3">
                                            <p:txEl>
                                              <p:pRg st="4" end="4"/>
                                            </p:txEl>
                                          </p:spTgt>
                                        </p:tgtEl>
                                        <p:attrNameLst>
                                          <p:attrName>style.visibility</p:attrName>
                                        </p:attrNameLst>
                                      </p:cBhvr>
                                      <p:to>
                                        <p:strVal val="visible"/>
                                      </p:to>
                                    </p:set>
                                    <p:animEffect transition="in" filter="wipe(down)">
                                      <p:cBhvr>
                                        <p:cTn id="12"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Transcripts</a:t>
            </a:r>
          </a:p>
        </p:txBody>
      </p:sp>
      <p:sp>
        <p:nvSpPr>
          <p:cNvPr id="3" name="Content Placeholder 2"/>
          <p:cNvSpPr>
            <a:spLocks noGrp="1"/>
          </p:cNvSpPr>
          <p:nvPr>
            <p:ph idx="1"/>
          </p:nvPr>
        </p:nvSpPr>
        <p:spPr/>
        <p:txBody>
          <a:bodyPr>
            <a:normAutofit/>
          </a:bodyPr>
          <a:lstStyle/>
          <a:p>
            <a:pPr marL="0" indent="0">
              <a:buClr>
                <a:schemeClr val="tx1"/>
              </a:buClr>
              <a:buNone/>
            </a:pPr>
            <a:r>
              <a:rPr lang="en-US" b="1" dirty="0">
                <a:effectLst>
                  <a:outerShdw blurRad="38100" dist="38100" dir="2700000" algn="tl">
                    <a:srgbClr val="000000">
                      <a:alpha val="43137"/>
                    </a:srgbClr>
                  </a:outerShdw>
                </a:effectLst>
              </a:rPr>
              <a:t>Official Transcript vs. Unofficial Transcript</a:t>
            </a:r>
          </a:p>
          <a:p>
            <a:pPr marL="0" indent="0">
              <a:buClr>
                <a:schemeClr val="tx1"/>
              </a:buClr>
              <a:buNone/>
            </a:pPr>
            <a:endParaRPr lang="en-US" b="1" u="sng" dirty="0">
              <a:effectLst>
                <a:outerShdw blurRad="38100" dist="38100" dir="2700000" algn="tl">
                  <a:srgbClr val="000000">
                    <a:alpha val="43137"/>
                  </a:srgbClr>
                </a:outerShdw>
              </a:effectLst>
            </a:endParaRPr>
          </a:p>
          <a:p>
            <a:pPr>
              <a:buClr>
                <a:schemeClr val="tx1"/>
              </a:buClr>
              <a:buFont typeface="Courier New" pitchFamily="49" charset="0"/>
              <a:buChar char="o"/>
            </a:pPr>
            <a:r>
              <a:rPr lang="en-US" dirty="0">
                <a:effectLst>
                  <a:outerShdw blurRad="38100" dist="38100" dir="2700000" algn="tl">
                    <a:srgbClr val="000000">
                      <a:alpha val="43137"/>
                    </a:srgbClr>
                  </a:outerShdw>
                </a:effectLst>
              </a:rPr>
              <a:t>The </a:t>
            </a:r>
            <a:r>
              <a:rPr lang="en-US" b="1" dirty="0">
                <a:effectLst>
                  <a:outerShdw blurRad="38100" dist="38100" dir="2700000" algn="tl">
                    <a:srgbClr val="000000">
                      <a:alpha val="43137"/>
                    </a:srgbClr>
                  </a:outerShdw>
                </a:effectLst>
              </a:rPr>
              <a:t>official transcript </a:t>
            </a:r>
            <a:r>
              <a:rPr lang="en-US" dirty="0">
                <a:effectLst>
                  <a:outerShdw blurRad="38100" dist="38100" dir="2700000" algn="tl">
                    <a:srgbClr val="000000">
                      <a:alpha val="43137"/>
                    </a:srgbClr>
                  </a:outerShdw>
                </a:effectLst>
              </a:rPr>
              <a:t>is only produced by the Office of the Registrar. </a:t>
            </a:r>
          </a:p>
          <a:p>
            <a:pPr>
              <a:buClr>
                <a:schemeClr val="tx1"/>
              </a:buClr>
              <a:buFont typeface="Courier New" pitchFamily="49" charset="0"/>
              <a:buChar char="o"/>
            </a:pPr>
            <a:r>
              <a:rPr lang="en-US" dirty="0">
                <a:effectLst>
                  <a:outerShdw blurRad="38100" dist="38100" dir="2700000" algn="tl">
                    <a:srgbClr val="000000">
                      <a:alpha val="43137"/>
                    </a:srgbClr>
                  </a:outerShdw>
                </a:effectLst>
              </a:rPr>
              <a:t>The </a:t>
            </a:r>
            <a:r>
              <a:rPr lang="en-US" b="1" dirty="0">
                <a:effectLst>
                  <a:outerShdw blurRad="38100" dist="38100" dir="2700000" algn="tl">
                    <a:srgbClr val="000000">
                      <a:alpha val="43137"/>
                    </a:srgbClr>
                  </a:outerShdw>
                </a:effectLst>
              </a:rPr>
              <a:t>unofficial transcript</a:t>
            </a:r>
            <a:r>
              <a:rPr lang="en-US" dirty="0">
                <a:effectLst>
                  <a:outerShdw blurRad="38100" dist="38100" dir="2700000" algn="tl">
                    <a:srgbClr val="000000">
                      <a:alpha val="43137"/>
                    </a:srgbClr>
                  </a:outerShdw>
                </a:effectLst>
              </a:rPr>
              <a:t> is designed to meet the needs of an internal audience (TWU advisors, faculty, students, etc.)</a:t>
            </a:r>
          </a:p>
          <a:p>
            <a:pPr>
              <a:buClr>
                <a:schemeClr val="tx1"/>
              </a:buClr>
              <a:buFont typeface="Courier New" pitchFamily="49" charset="0"/>
              <a:buChar char="o"/>
            </a:pPr>
            <a:r>
              <a:rPr lang="en-US" dirty="0">
                <a:effectLst>
                  <a:outerShdw blurRad="38100" dist="38100" dir="2700000" algn="tl">
                    <a:srgbClr val="000000">
                      <a:alpha val="43137"/>
                    </a:srgbClr>
                  </a:outerShdw>
                </a:effectLst>
              </a:rPr>
              <a:t> </a:t>
            </a:r>
          </a:p>
          <a:p>
            <a:pPr>
              <a:buClr>
                <a:schemeClr val="tx1"/>
              </a:buClr>
              <a:buFont typeface="Courier New" pitchFamily="49" charset="0"/>
              <a:buChar char="o"/>
            </a:pPr>
            <a:endParaRPr lang="en-US"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9855360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wipe(down)">
                                      <p:cBhvr>
                                        <p:cTn id="7" dur="500"/>
                                        <p:tgtEl>
                                          <p:spTgt spid="3">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3">
                                            <p:txEl>
                                              <p:pRg st="4" end="4"/>
                                            </p:txEl>
                                          </p:spTgt>
                                        </p:tgtEl>
                                        <p:attrNameLst>
                                          <p:attrName>style.visibility</p:attrName>
                                        </p:attrNameLst>
                                      </p:cBhvr>
                                      <p:to>
                                        <p:strVal val="visible"/>
                                      </p:to>
                                    </p:set>
                                    <p:animEffect transition="in" filter="wipe(down)">
                                      <p:cBhvr>
                                        <p:cTn id="12" dur="500"/>
                                        <p:tgtEl>
                                          <p:spTgt spid="3">
                                            <p:txEl>
                                              <p:pRg st="4" end="4"/>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wipe(down)">
                                      <p:cBhvr>
                                        <p:cTn id="17"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646237"/>
            <a:ext cx="8534400" cy="4526280"/>
          </a:xfrm>
        </p:spPr>
        <p:txBody>
          <a:bodyPr/>
          <a:lstStyle/>
          <a:p>
            <a:pPr lvl="0">
              <a:buClr>
                <a:schemeClr val="tx1"/>
              </a:buClr>
              <a:buFont typeface="Courier New" pitchFamily="49" charset="0"/>
              <a:buChar char="o"/>
            </a:pPr>
            <a:r>
              <a:rPr lang="en-US" sz="2400" dirty="0"/>
              <a:t>Assist in the planning and coordination of all commencement ceremonies in Denton and Houston</a:t>
            </a:r>
          </a:p>
          <a:p>
            <a:pPr marL="0" lvl="0" indent="0">
              <a:buClr>
                <a:schemeClr val="tx1"/>
              </a:buClr>
              <a:buNone/>
            </a:pPr>
            <a:endParaRPr lang="en-US" sz="2400" dirty="0"/>
          </a:p>
          <a:p>
            <a:pPr lvl="0">
              <a:buClr>
                <a:schemeClr val="tx1"/>
              </a:buClr>
              <a:buFont typeface="Courier New" pitchFamily="49" charset="0"/>
              <a:buChar char="o"/>
            </a:pPr>
            <a:r>
              <a:rPr lang="en-US" sz="2400" dirty="0"/>
              <a:t>Manage the various grading periods each term</a:t>
            </a:r>
          </a:p>
          <a:p>
            <a:pPr marL="0" lvl="0" indent="0">
              <a:buClr>
                <a:schemeClr val="tx1"/>
              </a:buClr>
              <a:buNone/>
            </a:pPr>
            <a:endParaRPr lang="en-US" sz="2400" dirty="0"/>
          </a:p>
          <a:p>
            <a:pPr>
              <a:buClr>
                <a:schemeClr val="tx1"/>
              </a:buClr>
              <a:buFont typeface="Courier New" pitchFamily="49" charset="0"/>
              <a:buChar char="o"/>
            </a:pPr>
            <a:r>
              <a:rPr lang="en-US" sz="2400" dirty="0"/>
              <a:t>Academic standing</a:t>
            </a:r>
          </a:p>
          <a:p>
            <a:pPr lvl="0">
              <a:buClr>
                <a:schemeClr val="tx1"/>
              </a:buClr>
              <a:buFont typeface="Courier New" pitchFamily="49" charset="0"/>
              <a:buChar char="o"/>
            </a:pPr>
            <a:endParaRPr lang="en-US" sz="2400" dirty="0"/>
          </a:p>
          <a:p>
            <a:pPr>
              <a:buClr>
                <a:schemeClr val="tx1"/>
              </a:buClr>
              <a:buFont typeface="Courier New" pitchFamily="49" charset="0"/>
              <a:buChar char="o"/>
            </a:pPr>
            <a:r>
              <a:rPr lang="en-US" sz="2400" dirty="0"/>
              <a:t>Provide to faculty, staff and students information on institutional and state policies, regulations and deadlines</a:t>
            </a:r>
          </a:p>
        </p:txBody>
      </p:sp>
      <p:sp>
        <p:nvSpPr>
          <p:cNvPr id="4" name="Title 1"/>
          <p:cNvSpPr>
            <a:spLocks noGrp="1"/>
          </p:cNvSpPr>
          <p:nvPr>
            <p:ph type="title"/>
          </p:nvPr>
        </p:nvSpPr>
        <p:spPr/>
        <p:txBody>
          <a:bodyPr>
            <a:normAutofit fontScale="90000"/>
          </a:bodyPr>
          <a:lstStyle/>
          <a:p>
            <a:r>
              <a:rPr lang="en-US" b="1" dirty="0"/>
              <a:t>Office of the Registrar</a:t>
            </a:r>
            <a:br>
              <a:rPr lang="en-US" dirty="0"/>
            </a:br>
            <a:r>
              <a:rPr lang="en-US" sz="3600" b="1" dirty="0"/>
              <a:t>Functions and Responsibilities</a:t>
            </a:r>
          </a:p>
        </p:txBody>
      </p:sp>
    </p:spTree>
    <p:extLst>
      <p:ext uri="{BB962C8B-B14F-4D97-AF65-F5344CB8AC3E}">
        <p14:creationId xmlns:p14="http://schemas.microsoft.com/office/powerpoint/2010/main" val="21572739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inVertic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barn(inVertical)">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barn(inVertical)">
                                      <p:cBhvr>
                                        <p:cTn id="17" dur="500"/>
                                        <p:tgtEl>
                                          <p:spTgt spid="3">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nodeType="clickEffect">
                                  <p:stCondLst>
                                    <p:cond delay="0"/>
                                  </p:stCondLst>
                                  <p:childTnLst>
                                    <p:set>
                                      <p:cBhvr>
                                        <p:cTn id="21" dur="1" fill="hold">
                                          <p:stCondLst>
                                            <p:cond delay="0"/>
                                          </p:stCondLst>
                                        </p:cTn>
                                        <p:tgtEl>
                                          <p:spTgt spid="3">
                                            <p:txEl>
                                              <p:pRg st="6" end="6"/>
                                            </p:txEl>
                                          </p:spTgt>
                                        </p:tgtEl>
                                        <p:attrNameLst>
                                          <p:attrName>style.visibility</p:attrName>
                                        </p:attrNameLst>
                                      </p:cBhvr>
                                      <p:to>
                                        <p:strVal val="visible"/>
                                      </p:to>
                                    </p:set>
                                    <p:animEffect transition="in" filter="barn(inVertical)">
                                      <p:cBhvr>
                                        <p:cTn id="22"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646237"/>
            <a:ext cx="8534400" cy="4526280"/>
          </a:xfrm>
        </p:spPr>
        <p:txBody>
          <a:bodyPr>
            <a:normAutofit/>
          </a:bodyPr>
          <a:lstStyle/>
          <a:p>
            <a:pPr>
              <a:buClr>
                <a:schemeClr val="tx1"/>
              </a:buClr>
              <a:buFont typeface="Courier New" pitchFamily="49" charset="0"/>
              <a:buChar char="o"/>
            </a:pPr>
            <a:r>
              <a:rPr lang="en-US" sz="2400" dirty="0"/>
              <a:t>Create, maintain and publish the Academic Calendar </a:t>
            </a:r>
          </a:p>
          <a:p>
            <a:pPr lvl="0">
              <a:buClr>
                <a:schemeClr val="tx1"/>
              </a:buClr>
              <a:buFont typeface="Courier New" pitchFamily="49" charset="0"/>
              <a:buChar char="o"/>
            </a:pPr>
            <a:endParaRPr lang="en-US" sz="2400" dirty="0"/>
          </a:p>
          <a:p>
            <a:pPr>
              <a:buClr>
                <a:schemeClr val="tx1"/>
              </a:buClr>
              <a:buFont typeface="Courier New" pitchFamily="49" charset="0"/>
              <a:buChar char="o"/>
            </a:pPr>
            <a:r>
              <a:rPr lang="en-US" sz="2400" dirty="0"/>
              <a:t>Residency, exemptions and waivers for tuition purposes</a:t>
            </a:r>
          </a:p>
          <a:p>
            <a:pPr lvl="0">
              <a:buClr>
                <a:schemeClr val="tx1"/>
              </a:buClr>
              <a:buFont typeface="Courier New" pitchFamily="49" charset="0"/>
              <a:buChar char="o"/>
            </a:pPr>
            <a:endParaRPr lang="en-US" sz="2400" dirty="0"/>
          </a:p>
          <a:p>
            <a:pPr>
              <a:buClr>
                <a:schemeClr val="tx1"/>
              </a:buClr>
              <a:buFont typeface="Courier New" pitchFamily="49" charset="0"/>
              <a:buChar char="o"/>
            </a:pPr>
            <a:r>
              <a:rPr lang="en-US" sz="2400" dirty="0"/>
              <a:t>Provide guidance and training to the campus community regarding student rights and procedures as outlined by the Family Educational Rights and Privacy Act (FERPA)</a:t>
            </a:r>
          </a:p>
          <a:p>
            <a:pPr lvl="0">
              <a:buClr>
                <a:schemeClr val="tx1"/>
              </a:buClr>
              <a:buFont typeface="Courier New" pitchFamily="49" charset="0"/>
              <a:buChar char="o"/>
            </a:pPr>
            <a:endParaRPr lang="en-US" sz="2400" dirty="0"/>
          </a:p>
          <a:p>
            <a:pPr>
              <a:buClr>
                <a:schemeClr val="tx1"/>
              </a:buClr>
              <a:buFont typeface="Courier New" pitchFamily="49" charset="0"/>
              <a:buChar char="o"/>
            </a:pPr>
            <a:r>
              <a:rPr lang="en-US" sz="2400" dirty="0"/>
              <a:t>Responsible for certifying student athletes for competition in accordance with NCAA rules</a:t>
            </a:r>
          </a:p>
          <a:p>
            <a:pPr lvl="0">
              <a:buClr>
                <a:schemeClr val="tx1"/>
              </a:buClr>
              <a:buFont typeface="Courier New" pitchFamily="49" charset="0"/>
              <a:buChar char="o"/>
            </a:pPr>
            <a:endParaRPr lang="en-US" sz="2400" dirty="0"/>
          </a:p>
        </p:txBody>
      </p:sp>
      <p:sp>
        <p:nvSpPr>
          <p:cNvPr id="4" name="Title 1"/>
          <p:cNvSpPr>
            <a:spLocks noGrp="1"/>
          </p:cNvSpPr>
          <p:nvPr>
            <p:ph type="title"/>
          </p:nvPr>
        </p:nvSpPr>
        <p:spPr/>
        <p:txBody>
          <a:bodyPr>
            <a:normAutofit fontScale="90000"/>
          </a:bodyPr>
          <a:lstStyle/>
          <a:p>
            <a:r>
              <a:rPr lang="en-US" b="1" dirty="0"/>
              <a:t>Office of the Registrar</a:t>
            </a:r>
            <a:br>
              <a:rPr lang="en-US" dirty="0"/>
            </a:br>
            <a:r>
              <a:rPr lang="en-US" sz="3600" b="1" dirty="0"/>
              <a:t>Functions and Responsibilities</a:t>
            </a:r>
          </a:p>
        </p:txBody>
      </p:sp>
    </p:spTree>
    <p:extLst>
      <p:ext uri="{BB962C8B-B14F-4D97-AF65-F5344CB8AC3E}">
        <p14:creationId xmlns:p14="http://schemas.microsoft.com/office/powerpoint/2010/main" val="5801924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inVertic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barn(inVertical)">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barn(inVertical)">
                                      <p:cBhvr>
                                        <p:cTn id="17" dur="500"/>
                                        <p:tgtEl>
                                          <p:spTgt spid="3">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nodeType="clickEffect">
                                  <p:stCondLst>
                                    <p:cond delay="0"/>
                                  </p:stCondLst>
                                  <p:childTnLst>
                                    <p:set>
                                      <p:cBhvr>
                                        <p:cTn id="21" dur="1" fill="hold">
                                          <p:stCondLst>
                                            <p:cond delay="0"/>
                                          </p:stCondLst>
                                        </p:cTn>
                                        <p:tgtEl>
                                          <p:spTgt spid="3">
                                            <p:txEl>
                                              <p:pRg st="6" end="6"/>
                                            </p:txEl>
                                          </p:spTgt>
                                        </p:tgtEl>
                                        <p:attrNameLst>
                                          <p:attrName>style.visibility</p:attrName>
                                        </p:attrNameLst>
                                      </p:cBhvr>
                                      <p:to>
                                        <p:strVal val="visible"/>
                                      </p:to>
                                    </p:set>
                                    <p:animEffect transition="in" filter="barn(inVertical)">
                                      <p:cBhvr>
                                        <p:cTn id="22"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646237"/>
            <a:ext cx="8534400" cy="4526280"/>
          </a:xfrm>
        </p:spPr>
        <p:txBody>
          <a:bodyPr>
            <a:normAutofit/>
          </a:bodyPr>
          <a:lstStyle/>
          <a:p>
            <a:pPr lvl="0">
              <a:buClr>
                <a:schemeClr val="tx1"/>
              </a:buClr>
              <a:buFont typeface="Courier New" pitchFamily="49" charset="0"/>
              <a:buChar char="o"/>
            </a:pPr>
            <a:r>
              <a:rPr lang="en-US" sz="2400" dirty="0"/>
              <a:t>Certify students for VA and </a:t>
            </a:r>
            <a:r>
              <a:rPr lang="en-US" sz="2400" dirty="0" err="1"/>
              <a:t>Hazlewood</a:t>
            </a:r>
            <a:r>
              <a:rPr lang="en-US" sz="2400" dirty="0"/>
              <a:t> benefits</a:t>
            </a:r>
          </a:p>
          <a:p>
            <a:pPr lvl="0">
              <a:buClr>
                <a:schemeClr val="tx1"/>
              </a:buClr>
              <a:buFont typeface="Courier New" pitchFamily="49" charset="0"/>
              <a:buChar char="o"/>
            </a:pPr>
            <a:endParaRPr lang="en-US" sz="2400" dirty="0"/>
          </a:p>
          <a:p>
            <a:pPr lvl="0">
              <a:buClr>
                <a:schemeClr val="tx1"/>
              </a:buClr>
              <a:buFont typeface="Courier New" pitchFamily="49" charset="0"/>
              <a:buChar char="o"/>
            </a:pPr>
            <a:r>
              <a:rPr lang="en-US" sz="2400" dirty="0"/>
              <a:t>Coordinate cross-registration for ROTC, Study Abroad, and Alliance students</a:t>
            </a:r>
          </a:p>
          <a:p>
            <a:pPr lvl="0">
              <a:buClr>
                <a:schemeClr val="tx1"/>
              </a:buClr>
              <a:buFont typeface="Courier New" pitchFamily="49" charset="0"/>
              <a:buChar char="o"/>
            </a:pPr>
            <a:endParaRPr lang="en-US" sz="2400" dirty="0"/>
          </a:p>
          <a:p>
            <a:pPr>
              <a:buClr>
                <a:schemeClr val="tx1"/>
              </a:buClr>
              <a:buFont typeface="Courier New" pitchFamily="49" charset="0"/>
              <a:buChar char="o"/>
            </a:pPr>
            <a:r>
              <a:rPr lang="en-US" sz="2400" dirty="0"/>
              <a:t>Collaborate with IT on security and access control to student record systems by school officials</a:t>
            </a:r>
          </a:p>
          <a:p>
            <a:pPr lvl="0">
              <a:buClr>
                <a:schemeClr val="tx1"/>
              </a:buClr>
              <a:buFont typeface="Courier New" pitchFamily="49" charset="0"/>
              <a:buChar char="o"/>
            </a:pPr>
            <a:endParaRPr lang="en-US" sz="2400" dirty="0"/>
          </a:p>
          <a:p>
            <a:pPr>
              <a:buClr>
                <a:schemeClr val="tx1"/>
              </a:buClr>
              <a:buFont typeface="Courier New" pitchFamily="49" charset="0"/>
              <a:buChar char="o"/>
            </a:pPr>
            <a:r>
              <a:rPr lang="en-US" sz="2400" dirty="0"/>
              <a:t>Degree Audits (training, substitutions, degree completion)</a:t>
            </a:r>
          </a:p>
          <a:p>
            <a:pPr lvl="0">
              <a:buClr>
                <a:schemeClr val="tx1"/>
              </a:buClr>
              <a:buFont typeface="Courier New" pitchFamily="49" charset="0"/>
              <a:buChar char="o"/>
            </a:pPr>
            <a:endParaRPr lang="en-US" sz="2400" dirty="0"/>
          </a:p>
        </p:txBody>
      </p:sp>
      <p:sp>
        <p:nvSpPr>
          <p:cNvPr id="4" name="Title 1"/>
          <p:cNvSpPr>
            <a:spLocks noGrp="1"/>
          </p:cNvSpPr>
          <p:nvPr>
            <p:ph type="title"/>
          </p:nvPr>
        </p:nvSpPr>
        <p:spPr/>
        <p:txBody>
          <a:bodyPr>
            <a:normAutofit fontScale="90000"/>
          </a:bodyPr>
          <a:lstStyle/>
          <a:p>
            <a:r>
              <a:rPr lang="en-US" b="1" dirty="0"/>
              <a:t>Office of the Registrar</a:t>
            </a:r>
            <a:br>
              <a:rPr lang="en-US" dirty="0"/>
            </a:br>
            <a:r>
              <a:rPr lang="en-US" sz="3600" b="1" dirty="0"/>
              <a:t>Functions and Responsibilities</a:t>
            </a:r>
          </a:p>
        </p:txBody>
      </p:sp>
    </p:spTree>
    <p:extLst>
      <p:ext uri="{BB962C8B-B14F-4D97-AF65-F5344CB8AC3E}">
        <p14:creationId xmlns:p14="http://schemas.microsoft.com/office/powerpoint/2010/main" val="39186222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inVertic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barn(inVertical)">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barn(inVertical)">
                                      <p:cBhvr>
                                        <p:cTn id="17" dur="500"/>
                                        <p:tgtEl>
                                          <p:spTgt spid="3">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nodeType="clickEffect">
                                  <p:stCondLst>
                                    <p:cond delay="0"/>
                                  </p:stCondLst>
                                  <p:childTnLst>
                                    <p:set>
                                      <p:cBhvr>
                                        <p:cTn id="21" dur="1" fill="hold">
                                          <p:stCondLst>
                                            <p:cond delay="0"/>
                                          </p:stCondLst>
                                        </p:cTn>
                                        <p:tgtEl>
                                          <p:spTgt spid="3">
                                            <p:txEl>
                                              <p:pRg st="6" end="6"/>
                                            </p:txEl>
                                          </p:spTgt>
                                        </p:tgtEl>
                                        <p:attrNameLst>
                                          <p:attrName>style.visibility</p:attrName>
                                        </p:attrNameLst>
                                      </p:cBhvr>
                                      <p:to>
                                        <p:strVal val="visible"/>
                                      </p:to>
                                    </p:set>
                                    <p:animEffect transition="in" filter="barn(inVertical)">
                                      <p:cBhvr>
                                        <p:cTn id="22"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646237"/>
            <a:ext cx="8534400" cy="4526280"/>
          </a:xfrm>
        </p:spPr>
        <p:txBody>
          <a:bodyPr>
            <a:normAutofit/>
          </a:bodyPr>
          <a:lstStyle/>
          <a:p>
            <a:pPr>
              <a:buClr>
                <a:schemeClr val="tx1"/>
              </a:buClr>
              <a:buFont typeface="Courier New" pitchFamily="49" charset="0"/>
              <a:buChar char="o"/>
            </a:pPr>
            <a:r>
              <a:rPr lang="en-US" sz="2400" dirty="0"/>
              <a:t>Manage the reverse articulation processes, communications, and transcript production for our community college partners</a:t>
            </a:r>
          </a:p>
          <a:p>
            <a:pPr lvl="0">
              <a:buClr>
                <a:schemeClr val="tx1"/>
              </a:buClr>
              <a:buFont typeface="Courier New" pitchFamily="49" charset="0"/>
              <a:buChar char="o"/>
            </a:pPr>
            <a:endParaRPr lang="en-US" sz="2400" dirty="0"/>
          </a:p>
          <a:p>
            <a:pPr>
              <a:buClr>
                <a:schemeClr val="tx1"/>
              </a:buClr>
              <a:buFont typeface="Courier New" pitchFamily="49" charset="0"/>
              <a:buChar char="o"/>
            </a:pPr>
            <a:r>
              <a:rPr lang="en-US" sz="2400" dirty="0"/>
              <a:t>Administer and maintain undergraduate student academic program (major &amp; minor) changes</a:t>
            </a:r>
          </a:p>
          <a:p>
            <a:pPr lvl="0">
              <a:buClr>
                <a:schemeClr val="tx1"/>
              </a:buClr>
              <a:buFont typeface="Courier New" pitchFamily="49" charset="0"/>
              <a:buChar char="o"/>
            </a:pPr>
            <a:endParaRPr lang="en-US" sz="2400" dirty="0"/>
          </a:p>
          <a:p>
            <a:pPr>
              <a:buClr>
                <a:schemeClr val="tx1"/>
              </a:buClr>
              <a:buFont typeface="Courier New" pitchFamily="49" charset="0"/>
              <a:buChar char="o"/>
            </a:pPr>
            <a:r>
              <a:rPr lang="en-US" sz="2400" dirty="0"/>
              <a:t>Maintain accurate and timely enrollment reporting to the National Student Clearinghouse as part of Department of Education reporting requirements</a:t>
            </a:r>
          </a:p>
          <a:p>
            <a:pPr lvl="0">
              <a:buClr>
                <a:schemeClr val="tx1"/>
              </a:buClr>
              <a:buFont typeface="Courier New" pitchFamily="49" charset="0"/>
              <a:buChar char="o"/>
            </a:pPr>
            <a:endParaRPr lang="en-US" sz="2400" dirty="0"/>
          </a:p>
        </p:txBody>
      </p:sp>
      <p:sp>
        <p:nvSpPr>
          <p:cNvPr id="4" name="Title 1"/>
          <p:cNvSpPr>
            <a:spLocks noGrp="1"/>
          </p:cNvSpPr>
          <p:nvPr>
            <p:ph type="title"/>
          </p:nvPr>
        </p:nvSpPr>
        <p:spPr/>
        <p:txBody>
          <a:bodyPr>
            <a:normAutofit fontScale="90000"/>
          </a:bodyPr>
          <a:lstStyle/>
          <a:p>
            <a:r>
              <a:rPr lang="en-US" b="1" dirty="0"/>
              <a:t>Office of the Registrar</a:t>
            </a:r>
            <a:br>
              <a:rPr lang="en-US" dirty="0"/>
            </a:br>
            <a:r>
              <a:rPr lang="en-US" sz="3600" b="1" dirty="0"/>
              <a:t>Functions and Responsibilities</a:t>
            </a:r>
          </a:p>
        </p:txBody>
      </p:sp>
    </p:spTree>
    <p:extLst>
      <p:ext uri="{BB962C8B-B14F-4D97-AF65-F5344CB8AC3E}">
        <p14:creationId xmlns:p14="http://schemas.microsoft.com/office/powerpoint/2010/main" val="7930988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inVertic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barn(inVertical)">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barn(inVertical)">
                                      <p:cBhvr>
                                        <p:cTn id="1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646237"/>
            <a:ext cx="8534400" cy="4526280"/>
          </a:xfrm>
        </p:spPr>
        <p:txBody>
          <a:bodyPr>
            <a:normAutofit/>
          </a:bodyPr>
          <a:lstStyle/>
          <a:p>
            <a:pPr>
              <a:buClr>
                <a:schemeClr val="tx1"/>
              </a:buClr>
              <a:buFont typeface="Courier New" pitchFamily="49" charset="0"/>
              <a:buChar char="o"/>
            </a:pPr>
            <a:r>
              <a:rPr lang="en-US" sz="2400" dirty="0"/>
              <a:t>Review, analyze and process Tuition Rebate and B-On-Time Loan Forgiveness applications</a:t>
            </a:r>
          </a:p>
          <a:p>
            <a:pPr lvl="0">
              <a:buClr>
                <a:schemeClr val="tx1"/>
              </a:buClr>
              <a:buFont typeface="Courier New" pitchFamily="49" charset="0"/>
              <a:buChar char="o"/>
            </a:pPr>
            <a:endParaRPr lang="en-US" sz="2400" dirty="0"/>
          </a:p>
          <a:p>
            <a:pPr>
              <a:buClr>
                <a:schemeClr val="tx1"/>
              </a:buClr>
              <a:buFont typeface="Courier New" pitchFamily="49" charset="0"/>
              <a:buChar char="o"/>
            </a:pPr>
            <a:r>
              <a:rPr lang="en-US" sz="2400" dirty="0"/>
              <a:t>Provide students timely and accurate enrollment verifications as needed</a:t>
            </a:r>
          </a:p>
          <a:p>
            <a:pPr lvl="0">
              <a:buClr>
                <a:schemeClr val="tx1"/>
              </a:buClr>
              <a:buFont typeface="Courier New" pitchFamily="49" charset="0"/>
              <a:buChar char="o"/>
            </a:pPr>
            <a:endParaRPr lang="en-US" sz="2400" dirty="0"/>
          </a:p>
          <a:p>
            <a:pPr>
              <a:buClr>
                <a:schemeClr val="tx1"/>
              </a:buClr>
              <a:buFont typeface="Courier New" pitchFamily="49" charset="0"/>
              <a:buChar char="o"/>
            </a:pPr>
            <a:r>
              <a:rPr lang="en-US" sz="2400" dirty="0"/>
              <a:t>Process student personal information changes according to policy and ensure compliance with applicable red flag regulations</a:t>
            </a:r>
          </a:p>
          <a:p>
            <a:pPr lvl="0">
              <a:buClr>
                <a:schemeClr val="tx1"/>
              </a:buClr>
              <a:buFont typeface="Courier New" pitchFamily="49" charset="0"/>
              <a:buChar char="o"/>
            </a:pPr>
            <a:endParaRPr lang="en-US" sz="2400" dirty="0"/>
          </a:p>
        </p:txBody>
      </p:sp>
      <p:sp>
        <p:nvSpPr>
          <p:cNvPr id="4" name="Title 1"/>
          <p:cNvSpPr>
            <a:spLocks noGrp="1"/>
          </p:cNvSpPr>
          <p:nvPr>
            <p:ph type="title"/>
          </p:nvPr>
        </p:nvSpPr>
        <p:spPr/>
        <p:txBody>
          <a:bodyPr>
            <a:normAutofit fontScale="90000"/>
          </a:bodyPr>
          <a:lstStyle/>
          <a:p>
            <a:r>
              <a:rPr lang="en-US" b="1" dirty="0"/>
              <a:t>Office of the Registrar</a:t>
            </a:r>
            <a:br>
              <a:rPr lang="en-US" dirty="0"/>
            </a:br>
            <a:r>
              <a:rPr lang="en-US" sz="3600" b="1" dirty="0"/>
              <a:t>Functions and Responsibilities</a:t>
            </a:r>
          </a:p>
        </p:txBody>
      </p:sp>
    </p:spTree>
    <p:extLst>
      <p:ext uri="{BB962C8B-B14F-4D97-AF65-F5344CB8AC3E}">
        <p14:creationId xmlns:p14="http://schemas.microsoft.com/office/powerpoint/2010/main" val="80200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inVertic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barn(inVertical)">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barn(inVertical)">
                                      <p:cBhvr>
                                        <p:cTn id="1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3.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oundry">
  <a:themeElements>
    <a:clrScheme name="Executive">
      <a:dk1>
        <a:sysClr val="windowText" lastClr="000000"/>
      </a:dk1>
      <a:lt1>
        <a:sysClr val="window" lastClr="FFFFFF"/>
      </a:lt1>
      <a:dk2>
        <a:srgbClr val="2F5897"/>
      </a:dk2>
      <a:lt2>
        <a:srgbClr val="E4E9EF"/>
      </a:lt2>
      <a:accent1>
        <a:srgbClr val="6076B4"/>
      </a:accent1>
      <a:accent2>
        <a:srgbClr val="9C5252"/>
      </a:accent2>
      <a:accent3>
        <a:srgbClr val="E68422"/>
      </a:accent3>
      <a:accent4>
        <a:srgbClr val="846648"/>
      </a:accent4>
      <a:accent5>
        <a:srgbClr val="63891F"/>
      </a:accent5>
      <a:accent6>
        <a:srgbClr val="758085"/>
      </a:accent6>
      <a:hlink>
        <a:srgbClr val="3399FF"/>
      </a:hlink>
      <a:folHlink>
        <a:srgbClr val="B2B2B2"/>
      </a:folHlink>
    </a:clrScheme>
    <a:fontScheme name="Austin">
      <a:maj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Foundry">
      <a:fillStyleLst>
        <a:solidFill>
          <a:schemeClr val="phClr"/>
        </a:solidFill>
        <a:gradFill rotWithShape="1">
          <a:gsLst>
            <a:gs pos="0">
              <a:schemeClr val="phClr">
                <a:tint val="70000"/>
                <a:satMod val="180000"/>
              </a:schemeClr>
            </a:gs>
            <a:gs pos="62000">
              <a:schemeClr val="phClr">
                <a:tint val="30000"/>
                <a:satMod val="180000"/>
              </a:schemeClr>
            </a:gs>
            <a:gs pos="100000">
              <a:schemeClr val="phClr">
                <a:tint val="22000"/>
                <a:satMod val="180000"/>
              </a:schemeClr>
            </a:gs>
          </a:gsLst>
          <a:lin ang="16200000" scaled="0"/>
        </a:gradFill>
        <a:gradFill rotWithShape="1">
          <a:gsLst>
            <a:gs pos="0">
              <a:schemeClr val="phClr">
                <a:shade val="58000"/>
                <a:satMod val="150000"/>
              </a:schemeClr>
            </a:gs>
            <a:gs pos="72000">
              <a:schemeClr val="phClr">
                <a:tint val="90000"/>
                <a:satMod val="135000"/>
              </a:schemeClr>
            </a:gs>
            <a:gs pos="100000">
              <a:schemeClr val="phClr">
                <a:tint val="80000"/>
                <a:satMod val="155000"/>
              </a:schemeClr>
            </a:gs>
          </a:gsLst>
          <a:lin ang="16200000" scaled="0"/>
        </a:gradFill>
      </a:fillStyleLst>
      <a:lnStyleLst>
        <a:ln w="9525" cap="flat" cmpd="sng" algn="ctr">
          <a:solidFill>
            <a:schemeClr val="phClr">
              <a:shade val="80000"/>
            </a:schemeClr>
          </a:solidFill>
          <a:prstDash val="solid"/>
        </a:ln>
        <a:ln w="38100" cap="flat" cmpd="sng" algn="ctr">
          <a:solidFill>
            <a:schemeClr val="phClr"/>
          </a:solidFill>
          <a:prstDash val="solid"/>
        </a:ln>
        <a:ln w="38100" cap="flat" cmpd="sng" algn="ctr">
          <a:solidFill>
            <a:schemeClr val="phClr"/>
          </a:solidFill>
          <a:prstDash val="solid"/>
        </a:ln>
      </a:lnStyleLst>
      <a:effectStyleLst>
        <a:effectStyle>
          <a:effectLst>
            <a:outerShdw blurRad="50800" dist="38100" dir="5400000" rotWithShape="0">
              <a:srgbClr val="000000">
                <a:alpha val="43137"/>
              </a:srgbClr>
            </a:outerShdw>
          </a:effectLst>
        </a:effectStyle>
        <a:effectStyle>
          <a:effectLst>
            <a:outerShdw blurRad="50800" dist="38100" dir="5400000" rotWithShape="0">
              <a:srgbClr val="000000">
                <a:alpha val="43137"/>
              </a:srgbClr>
            </a:outerShdw>
          </a:effectLst>
        </a:effectStyle>
        <a:effectStyle>
          <a:effectLst>
            <a:outerShdw blurRad="50800" dist="38100" dir="5400000" rotWithShape="0">
              <a:srgbClr val="000000">
                <a:alpha val="43137"/>
              </a:srgbClr>
            </a:outerShdw>
          </a:effectLst>
          <a:scene3d>
            <a:camera prst="orthographicFront" fov="0">
              <a:rot lat="0" lon="0" rev="0"/>
            </a:camera>
            <a:lightRig rig="soft" dir="tl">
              <a:rot lat="0" lon="0" rev="20000000"/>
            </a:lightRig>
          </a:scene3d>
          <a:sp3d prstMaterial="matte">
            <a:bevelT w="63500" h="63500" prst="coolSlant"/>
          </a:sp3d>
        </a:effectStyle>
      </a:effectStyleLst>
      <a:bgFillStyleLst>
        <a:solidFill>
          <a:schemeClr val="phClr"/>
        </a:solidFill>
        <a:gradFill rotWithShape="1">
          <a:gsLst>
            <a:gs pos="0">
              <a:schemeClr val="phClr">
                <a:tint val="75000"/>
                <a:satMod val="400000"/>
              </a:schemeClr>
            </a:gs>
            <a:gs pos="20000">
              <a:schemeClr val="phClr">
                <a:tint val="80000"/>
                <a:satMod val="355000"/>
              </a:schemeClr>
            </a:gs>
            <a:gs pos="100000">
              <a:schemeClr val="phClr">
                <a:tint val="95000"/>
                <a:shade val="55000"/>
                <a:satMod val="355000"/>
              </a:schemeClr>
            </a:gs>
          </a:gsLst>
          <a:path path="circle">
            <a:fillToRect l="67500" t="35000" r="32500" b="65000"/>
          </a:path>
        </a:gradFill>
        <a:blipFill>
          <a:blip xmlns:r="http://schemas.openxmlformats.org/officeDocument/2006/relationships" r:embed="rId1">
            <a:duotone>
              <a:schemeClr val="phClr">
                <a:shade val="30000"/>
                <a:satMod val="120000"/>
              </a:schemeClr>
              <a:schemeClr val="phClr">
                <a:tint val="70000"/>
                <a:satMod val="250000"/>
              </a:schemeClr>
            </a:duotone>
          </a:blip>
          <a:tile tx="0" ty="0" sx="50000" sy="50000" flip="none" algn="t"/>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1_Foundry">
  <a:themeElements>
    <a:clrScheme name="Executive">
      <a:dk1>
        <a:sysClr val="windowText" lastClr="000000"/>
      </a:dk1>
      <a:lt1>
        <a:sysClr val="window" lastClr="FFFFFF"/>
      </a:lt1>
      <a:dk2>
        <a:srgbClr val="2F5897"/>
      </a:dk2>
      <a:lt2>
        <a:srgbClr val="E4E9EF"/>
      </a:lt2>
      <a:accent1>
        <a:srgbClr val="6076B4"/>
      </a:accent1>
      <a:accent2>
        <a:srgbClr val="9C5252"/>
      </a:accent2>
      <a:accent3>
        <a:srgbClr val="E68422"/>
      </a:accent3>
      <a:accent4>
        <a:srgbClr val="846648"/>
      </a:accent4>
      <a:accent5>
        <a:srgbClr val="63891F"/>
      </a:accent5>
      <a:accent6>
        <a:srgbClr val="758085"/>
      </a:accent6>
      <a:hlink>
        <a:srgbClr val="3399FF"/>
      </a:hlink>
      <a:folHlink>
        <a:srgbClr val="B2B2B2"/>
      </a:folHlink>
    </a:clrScheme>
    <a:fontScheme name="Austin">
      <a:maj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Foundry">
      <a:fillStyleLst>
        <a:solidFill>
          <a:schemeClr val="phClr"/>
        </a:solidFill>
        <a:gradFill rotWithShape="1">
          <a:gsLst>
            <a:gs pos="0">
              <a:schemeClr val="phClr">
                <a:tint val="70000"/>
                <a:satMod val="180000"/>
              </a:schemeClr>
            </a:gs>
            <a:gs pos="62000">
              <a:schemeClr val="phClr">
                <a:tint val="30000"/>
                <a:satMod val="180000"/>
              </a:schemeClr>
            </a:gs>
            <a:gs pos="100000">
              <a:schemeClr val="phClr">
                <a:tint val="22000"/>
                <a:satMod val="180000"/>
              </a:schemeClr>
            </a:gs>
          </a:gsLst>
          <a:lin ang="16200000" scaled="0"/>
        </a:gradFill>
        <a:gradFill rotWithShape="1">
          <a:gsLst>
            <a:gs pos="0">
              <a:schemeClr val="phClr">
                <a:shade val="58000"/>
                <a:satMod val="150000"/>
              </a:schemeClr>
            </a:gs>
            <a:gs pos="72000">
              <a:schemeClr val="phClr">
                <a:tint val="90000"/>
                <a:satMod val="135000"/>
              </a:schemeClr>
            </a:gs>
            <a:gs pos="100000">
              <a:schemeClr val="phClr">
                <a:tint val="80000"/>
                <a:satMod val="155000"/>
              </a:schemeClr>
            </a:gs>
          </a:gsLst>
          <a:lin ang="16200000" scaled="0"/>
        </a:gradFill>
      </a:fillStyleLst>
      <a:lnStyleLst>
        <a:ln w="9525" cap="flat" cmpd="sng" algn="ctr">
          <a:solidFill>
            <a:schemeClr val="phClr">
              <a:shade val="80000"/>
            </a:schemeClr>
          </a:solidFill>
          <a:prstDash val="solid"/>
        </a:ln>
        <a:ln w="38100" cap="flat" cmpd="sng" algn="ctr">
          <a:solidFill>
            <a:schemeClr val="phClr"/>
          </a:solidFill>
          <a:prstDash val="solid"/>
        </a:ln>
        <a:ln w="38100" cap="flat" cmpd="sng" algn="ctr">
          <a:solidFill>
            <a:schemeClr val="phClr"/>
          </a:solidFill>
          <a:prstDash val="solid"/>
        </a:ln>
      </a:lnStyleLst>
      <a:effectStyleLst>
        <a:effectStyle>
          <a:effectLst>
            <a:outerShdw blurRad="50800" dist="38100" dir="5400000" rotWithShape="0">
              <a:srgbClr val="000000">
                <a:alpha val="43137"/>
              </a:srgbClr>
            </a:outerShdw>
          </a:effectLst>
        </a:effectStyle>
        <a:effectStyle>
          <a:effectLst>
            <a:outerShdw blurRad="50800" dist="38100" dir="5400000" rotWithShape="0">
              <a:srgbClr val="000000">
                <a:alpha val="43137"/>
              </a:srgbClr>
            </a:outerShdw>
          </a:effectLst>
        </a:effectStyle>
        <a:effectStyle>
          <a:effectLst>
            <a:outerShdw blurRad="50800" dist="38100" dir="5400000" rotWithShape="0">
              <a:srgbClr val="000000">
                <a:alpha val="43137"/>
              </a:srgbClr>
            </a:outerShdw>
          </a:effectLst>
          <a:scene3d>
            <a:camera prst="orthographicFront" fov="0">
              <a:rot lat="0" lon="0" rev="0"/>
            </a:camera>
            <a:lightRig rig="soft" dir="tl">
              <a:rot lat="0" lon="0" rev="20000000"/>
            </a:lightRig>
          </a:scene3d>
          <a:sp3d prstMaterial="matte">
            <a:bevelT w="63500" h="63500" prst="coolSlant"/>
          </a:sp3d>
        </a:effectStyle>
      </a:effectStyleLst>
      <a:bgFillStyleLst>
        <a:solidFill>
          <a:schemeClr val="phClr"/>
        </a:solidFill>
        <a:gradFill rotWithShape="1">
          <a:gsLst>
            <a:gs pos="0">
              <a:schemeClr val="phClr">
                <a:tint val="75000"/>
                <a:satMod val="400000"/>
              </a:schemeClr>
            </a:gs>
            <a:gs pos="20000">
              <a:schemeClr val="phClr">
                <a:tint val="80000"/>
                <a:satMod val="355000"/>
              </a:schemeClr>
            </a:gs>
            <a:gs pos="100000">
              <a:schemeClr val="phClr">
                <a:tint val="95000"/>
                <a:shade val="55000"/>
                <a:satMod val="355000"/>
              </a:schemeClr>
            </a:gs>
          </a:gsLst>
          <a:path path="circle">
            <a:fillToRect l="67500" t="35000" r="32500" b="65000"/>
          </a:path>
        </a:gradFill>
        <a:blipFill>
          <a:blip xmlns:r="http://schemas.openxmlformats.org/officeDocument/2006/relationships" r:embed="rId1">
            <a:duotone>
              <a:schemeClr val="phClr">
                <a:shade val="30000"/>
                <a:satMod val="120000"/>
              </a:schemeClr>
              <a:schemeClr val="phClr">
                <a:tint val="70000"/>
                <a:satMod val="250000"/>
              </a:schemeClr>
            </a:duotone>
          </a:blip>
          <a:tile tx="0" ty="0" sx="50000" sy="50000" flip="none" algn="t"/>
        </a:blip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Foundry</Template>
  <TotalTime>1408</TotalTime>
  <Words>2414</Words>
  <Application>Microsoft Office PowerPoint</Application>
  <PresentationFormat>On-screen Show (4:3)</PresentationFormat>
  <Paragraphs>413</Paragraphs>
  <Slides>47</Slides>
  <Notes>5</Notes>
  <HiddenSlides>0</HiddenSlides>
  <MMClips>0</MMClips>
  <ScaleCrop>false</ScaleCrop>
  <HeadingPairs>
    <vt:vector size="6" baseType="variant">
      <vt:variant>
        <vt:lpstr>Fonts Used</vt:lpstr>
      </vt:variant>
      <vt:variant>
        <vt:i4>5</vt:i4>
      </vt:variant>
      <vt:variant>
        <vt:lpstr>Theme</vt:lpstr>
      </vt:variant>
      <vt:variant>
        <vt:i4>3</vt:i4>
      </vt:variant>
      <vt:variant>
        <vt:lpstr>Slide Titles</vt:lpstr>
      </vt:variant>
      <vt:variant>
        <vt:i4>47</vt:i4>
      </vt:variant>
    </vt:vector>
  </HeadingPairs>
  <TitlesOfParts>
    <vt:vector size="55" baseType="lpstr">
      <vt:lpstr>Arial</vt:lpstr>
      <vt:lpstr>Calibri</vt:lpstr>
      <vt:lpstr>Century Gothic</vt:lpstr>
      <vt:lpstr>Courier New</vt:lpstr>
      <vt:lpstr>Wingdings 2</vt:lpstr>
      <vt:lpstr>Foundry</vt:lpstr>
      <vt:lpstr>Office Theme</vt:lpstr>
      <vt:lpstr>1_Foundry</vt:lpstr>
      <vt:lpstr>Registrar 101</vt:lpstr>
      <vt:lpstr>Office of the Registrar Leadership Staff </vt:lpstr>
      <vt:lpstr>Office of the Registrar Functions and Responsibilities</vt:lpstr>
      <vt:lpstr>Office of the Registrar Functions and Responsibilities</vt:lpstr>
      <vt:lpstr>Office of the Registrar Functions and Responsibilities</vt:lpstr>
      <vt:lpstr>Office of the Registrar Functions and Responsibilities</vt:lpstr>
      <vt:lpstr>Office of the Registrar Functions and Responsibilities</vt:lpstr>
      <vt:lpstr>Office of the Registrar Functions and Responsibilities</vt:lpstr>
      <vt:lpstr>Office of the Registrar Functions and Responsibilities</vt:lpstr>
      <vt:lpstr>Office of the Registrar Functions and Responsibilities</vt:lpstr>
      <vt:lpstr>Office of the Registrar</vt:lpstr>
      <vt:lpstr>Registration, Residency &amp; Certifications</vt:lpstr>
      <vt:lpstr>Transcripts, Graduation, &amp; Degree Evaluations</vt:lpstr>
      <vt:lpstr>Office of the Registrar</vt:lpstr>
      <vt:lpstr>Academic Calendar</vt:lpstr>
      <vt:lpstr>Registration</vt:lpstr>
      <vt:lpstr>Registration</vt:lpstr>
      <vt:lpstr>Key dates/deadlines</vt:lpstr>
      <vt:lpstr>Key dates/deadlines</vt:lpstr>
      <vt:lpstr>Key dates/deadlines</vt:lpstr>
      <vt:lpstr>Add/Switch/Reinstatement Summary</vt:lpstr>
      <vt:lpstr>Add/Switch/Reinstatement Summary</vt:lpstr>
      <vt:lpstr>Add/Switch/Reinstatement Summary</vt:lpstr>
      <vt:lpstr>Drops &amp; Withdrawals</vt:lpstr>
      <vt:lpstr>Drops &amp; Withdrawals</vt:lpstr>
      <vt:lpstr>Drops &amp; Withdrawals</vt:lpstr>
      <vt:lpstr>Drops &amp; Withdrawals</vt:lpstr>
      <vt:lpstr>Drops &amp; Withdrawals</vt:lpstr>
      <vt:lpstr>Drops &amp; Withdrawals</vt:lpstr>
      <vt:lpstr>Drops &amp; Withdrawals</vt:lpstr>
      <vt:lpstr>Drops &amp; Withdrawals</vt:lpstr>
      <vt:lpstr>Course Rosters &amp; Verification</vt:lpstr>
      <vt:lpstr>Course Rosters &amp; Verification</vt:lpstr>
      <vt:lpstr>Grading &amp; Academic Standing</vt:lpstr>
      <vt:lpstr>Grading</vt:lpstr>
      <vt:lpstr>Grading</vt:lpstr>
      <vt:lpstr>Grading</vt:lpstr>
      <vt:lpstr>Grading</vt:lpstr>
      <vt:lpstr>Grading</vt:lpstr>
      <vt:lpstr>Grading</vt:lpstr>
      <vt:lpstr>Academic Standing</vt:lpstr>
      <vt:lpstr>Academic Standing</vt:lpstr>
      <vt:lpstr>Academic Standing</vt:lpstr>
      <vt:lpstr>Academic Standing</vt:lpstr>
      <vt:lpstr>Academic Standing</vt:lpstr>
      <vt:lpstr>Transcripts</vt:lpstr>
      <vt:lpstr>Transcripts</vt:lpstr>
    </vt:vector>
  </TitlesOfParts>
  <Company>Texas Woman's University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Registrar 101</dc:title>
  <dc:creator>Windows User</dc:creator>
  <cp:lastModifiedBy>Puyear, Lauren</cp:lastModifiedBy>
  <cp:revision>90</cp:revision>
  <dcterms:created xsi:type="dcterms:W3CDTF">2012-10-11T01:37:59Z</dcterms:created>
  <dcterms:modified xsi:type="dcterms:W3CDTF">2025-08-13T19:53:14Z</dcterms:modified>
</cp:coreProperties>
</file>