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93455" r:id="rId4"/>
  </p:sldMasterIdLst>
  <p:notesMasterIdLst>
    <p:notesMasterId r:id="rId30"/>
  </p:notesMasterIdLst>
  <p:handoutMasterIdLst>
    <p:handoutMasterId r:id="rId31"/>
  </p:handoutMasterIdLst>
  <p:sldIdLst>
    <p:sldId id="256" r:id="rId5"/>
    <p:sldId id="257" r:id="rId6"/>
    <p:sldId id="258" r:id="rId7"/>
    <p:sldId id="259" r:id="rId8"/>
    <p:sldId id="271" r:id="rId9"/>
    <p:sldId id="273" r:id="rId10"/>
    <p:sldId id="274" r:id="rId11"/>
    <p:sldId id="272" r:id="rId12"/>
    <p:sldId id="275" r:id="rId13"/>
    <p:sldId id="276" r:id="rId14"/>
    <p:sldId id="278" r:id="rId15"/>
    <p:sldId id="277" r:id="rId16"/>
    <p:sldId id="263" r:id="rId17"/>
    <p:sldId id="262" r:id="rId18"/>
    <p:sldId id="260" r:id="rId19"/>
    <p:sldId id="261" r:id="rId20"/>
    <p:sldId id="266" r:id="rId21"/>
    <p:sldId id="267" r:id="rId22"/>
    <p:sldId id="268" r:id="rId23"/>
    <p:sldId id="265" r:id="rId24"/>
    <p:sldId id="280" r:id="rId25"/>
    <p:sldId id="281" r:id="rId26"/>
    <p:sldId id="269" r:id="rId27"/>
    <p:sldId id="270" r:id="rId28"/>
    <p:sldId id="279" r:id="rId29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14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589" autoAdjust="0"/>
    <p:restoredTop sz="93953" autoAdjust="0"/>
  </p:normalViewPr>
  <p:slideViewPr>
    <p:cSldViewPr snapToGrid="0" snapToObjects="1">
      <p:cViewPr varScale="1">
        <p:scale>
          <a:sx n="143" d="100"/>
          <a:sy n="143" d="100"/>
        </p:scale>
        <p:origin x="306" y="11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886651-2FE8-7F43-94E1-FB39378E917A}" type="datetime1">
              <a:rPr lang="en-US" smtClean="0"/>
              <a:t>2/25/2020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FB52F7-75EC-8541-BA71-630A17CB1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7813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823155-A3D0-384D-B9D7-615F5EE499AC}" type="datetime1">
              <a:rPr lang="en-US" smtClean="0"/>
              <a:t>2/25/2020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87AB39-AFCD-1849-AF78-20F5D045D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39708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87AB39-AFCD-1849-AF78-20F5D045D10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7036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87AB39-AFCD-1849-AF78-20F5D045D10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577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281697"/>
            <a:ext cx="7772400" cy="110251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b="0">
                <a:solidFill>
                  <a:schemeClr val="tx1"/>
                </a:solidFill>
                <a:latin typeface="Century Gothic"/>
                <a:cs typeface="Century Gothic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>
                <a:solidFill>
                  <a:srgbClr val="800000"/>
                </a:solidFill>
                <a:latin typeface="Century Gothic"/>
                <a:cs typeface="Century Gothic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665973"/>
          </a:xfrm>
          <a:prstGeom prst="rect">
            <a:avLst/>
          </a:prstGeom>
        </p:spPr>
        <p:txBody>
          <a:bodyPr/>
          <a:lstStyle>
            <a:lvl1pPr>
              <a:defRPr>
                <a:latin typeface="Century Gothic"/>
                <a:cs typeface="Century Gothic"/>
              </a:defRPr>
            </a:lvl1pPr>
            <a:lvl2pPr>
              <a:defRPr>
                <a:latin typeface="Century Gothic"/>
                <a:cs typeface="Century Gothic"/>
              </a:defRPr>
            </a:lvl2pPr>
            <a:lvl3pPr>
              <a:defRPr>
                <a:latin typeface="Century Gothic"/>
                <a:cs typeface="Century Gothic"/>
              </a:defRPr>
            </a:lvl3pPr>
            <a:lvl4pPr>
              <a:defRPr>
                <a:latin typeface="Century Gothic"/>
                <a:cs typeface="Century Gothic"/>
              </a:defRPr>
            </a:lvl4pPr>
            <a:lvl5pPr>
              <a:defRPr>
                <a:latin typeface="Century Gothic"/>
                <a:cs typeface="Century Gothic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8607039" y="4727624"/>
            <a:ext cx="34139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031F7BE8-B411-4D03-A9EF-BBEEC8D7F5C1}" type="slidenum">
              <a:rPr lang="en-US" sz="1000" smtClean="0">
                <a:latin typeface="Century Gothic"/>
                <a:cs typeface="Century Gothic"/>
              </a:rPr>
              <a:pPr/>
              <a:t>‹#›</a:t>
            </a:fld>
            <a:endParaRPr lang="en-US" sz="10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>
                <a:solidFill>
                  <a:srgbClr val="800000"/>
                </a:solidFill>
                <a:latin typeface="Century Gothic"/>
                <a:cs typeface="Century Gothic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687378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Century Gothic"/>
                <a:cs typeface="Century Gothic"/>
              </a:defRPr>
            </a:lvl1pPr>
            <a:lvl2pPr>
              <a:defRPr sz="2400">
                <a:latin typeface="Century Gothic"/>
                <a:cs typeface="Century Gothic"/>
              </a:defRPr>
            </a:lvl2pPr>
            <a:lvl3pPr>
              <a:defRPr sz="2000">
                <a:latin typeface="Century Gothic"/>
                <a:cs typeface="Century Gothic"/>
              </a:defRPr>
            </a:lvl3pPr>
            <a:lvl4pPr>
              <a:defRPr sz="1800">
                <a:latin typeface="Century Gothic"/>
                <a:cs typeface="Century Gothic"/>
              </a:defRPr>
            </a:lvl4pPr>
            <a:lvl5pPr>
              <a:defRPr sz="1800">
                <a:latin typeface="Century Gothic"/>
                <a:cs typeface="Century Gothic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687378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Century Gothic"/>
                <a:cs typeface="Century Gothic"/>
              </a:defRPr>
            </a:lvl1pPr>
            <a:lvl2pPr>
              <a:defRPr sz="2400">
                <a:latin typeface="Century Gothic"/>
                <a:cs typeface="Century Gothic"/>
              </a:defRPr>
            </a:lvl2pPr>
            <a:lvl3pPr>
              <a:defRPr sz="2000">
                <a:latin typeface="Century Gothic"/>
                <a:cs typeface="Century Gothic"/>
              </a:defRPr>
            </a:lvl3pPr>
            <a:lvl4pPr>
              <a:defRPr sz="1800">
                <a:latin typeface="Century Gothic"/>
                <a:cs typeface="Century Gothic"/>
              </a:defRPr>
            </a:lvl4pPr>
            <a:lvl5pPr>
              <a:defRPr sz="1800">
                <a:latin typeface="Century Gothic"/>
                <a:cs typeface="Century Gothic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8607039" y="4727624"/>
            <a:ext cx="34139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031F7BE8-B411-4D03-A9EF-BBEEC8D7F5C1}" type="slidenum">
              <a:rPr lang="en-US" sz="1000" smtClean="0">
                <a:latin typeface="Century Gothic"/>
                <a:cs typeface="Century Gothic"/>
              </a:rPr>
              <a:pPr/>
              <a:t>‹#›</a:t>
            </a:fld>
            <a:endParaRPr lang="en-US" sz="10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>
                <a:solidFill>
                  <a:srgbClr val="800000"/>
                </a:solidFill>
                <a:latin typeface="Century Gothic"/>
                <a:cs typeface="Century Gothic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55525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Century Gothic"/>
                <a:cs typeface="Century Gothic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5"/>
            <a:ext cx="4040188" cy="3256373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Century Gothic"/>
                <a:cs typeface="Century Gothic"/>
              </a:defRPr>
            </a:lvl1pPr>
            <a:lvl2pPr>
              <a:defRPr sz="2000">
                <a:latin typeface="Century Gothic"/>
                <a:cs typeface="Century Gothic"/>
              </a:defRPr>
            </a:lvl2pPr>
            <a:lvl3pPr>
              <a:defRPr sz="1800">
                <a:latin typeface="Century Gothic"/>
                <a:cs typeface="Century Gothic"/>
              </a:defRPr>
            </a:lvl3pPr>
            <a:lvl4pPr>
              <a:defRPr sz="1600">
                <a:latin typeface="Century Gothic"/>
                <a:cs typeface="Century Gothic"/>
              </a:defRPr>
            </a:lvl4pPr>
            <a:lvl5pPr>
              <a:defRPr sz="1600">
                <a:latin typeface="Century Gothic"/>
                <a:cs typeface="Century Gothic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55525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Century Gothic"/>
                <a:cs typeface="Century Gothic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5"/>
            <a:ext cx="4041775" cy="3256373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Century Gothic"/>
                <a:cs typeface="Century Gothic"/>
              </a:defRPr>
            </a:lvl1pPr>
            <a:lvl2pPr>
              <a:defRPr sz="2000">
                <a:latin typeface="Century Gothic"/>
                <a:cs typeface="Century Gothic"/>
              </a:defRPr>
            </a:lvl2pPr>
            <a:lvl3pPr>
              <a:defRPr sz="1800">
                <a:latin typeface="Century Gothic"/>
                <a:cs typeface="Century Gothic"/>
              </a:defRPr>
            </a:lvl3pPr>
            <a:lvl4pPr>
              <a:defRPr sz="1600">
                <a:latin typeface="Century Gothic"/>
                <a:cs typeface="Century Gothic"/>
              </a:defRPr>
            </a:lvl4pPr>
            <a:lvl5pPr>
              <a:defRPr sz="1600">
                <a:latin typeface="Century Gothic"/>
                <a:cs typeface="Century Gothic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8607039" y="4727624"/>
            <a:ext cx="34139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031F7BE8-B411-4D03-A9EF-BBEEC8D7F5C1}" type="slidenum">
              <a:rPr lang="en-US" sz="1000" smtClean="0">
                <a:latin typeface="Century Gothic"/>
                <a:cs typeface="Century Gothic"/>
              </a:rPr>
              <a:pPr/>
              <a:t>‹#›</a:t>
            </a:fld>
            <a:endParaRPr lang="en-US" sz="10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3478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Century Gothic"/>
                <a:cs typeface="Century Gothic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668471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Century Gothic"/>
                <a:cs typeface="Century Gothic"/>
              </a:defRPr>
            </a:lvl1pPr>
            <a:lvl2pPr>
              <a:defRPr sz="2800">
                <a:latin typeface="Century Gothic"/>
                <a:cs typeface="Century Gothic"/>
              </a:defRPr>
            </a:lvl2pPr>
            <a:lvl3pPr>
              <a:defRPr sz="2400">
                <a:latin typeface="Century Gothic"/>
                <a:cs typeface="Century Gothic"/>
              </a:defRPr>
            </a:lvl3pPr>
            <a:lvl4pPr>
              <a:defRPr sz="2000">
                <a:latin typeface="Century Gothic"/>
                <a:cs typeface="Century Gothic"/>
              </a:defRPr>
            </a:lvl4pPr>
            <a:lvl5pPr>
              <a:defRPr sz="2000">
                <a:latin typeface="Century Gothic"/>
                <a:cs typeface="Century Gothic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7969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Century Gothic"/>
                <a:cs typeface="Century Gothic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8607039" y="4727624"/>
            <a:ext cx="34139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031F7BE8-B411-4D03-A9EF-BBEEC8D7F5C1}" type="slidenum">
              <a:rPr lang="en-US" sz="1000" smtClean="0">
                <a:latin typeface="Century Gothic"/>
                <a:cs typeface="Century Gothic"/>
              </a:rPr>
              <a:pPr/>
              <a:t>‹#›</a:t>
            </a:fld>
            <a:endParaRPr lang="en-US" sz="10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541677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800000"/>
                </a:solidFill>
                <a:latin typeface="Century Gothic"/>
                <a:cs typeface="Century Gothic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Century Gothic"/>
                <a:cs typeface="Century Gothic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196745"/>
            <a:ext cx="5486400" cy="7692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Century Gothic"/>
                <a:cs typeface="Century Gothic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8607039" y="4727624"/>
            <a:ext cx="34139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031F7BE8-B411-4D03-A9EF-BBEEC8D7F5C1}" type="slidenum">
              <a:rPr lang="en-US" sz="1000" smtClean="0">
                <a:latin typeface="Century Gothic"/>
                <a:cs typeface="Century Gothic"/>
              </a:rPr>
              <a:pPr/>
              <a:t>‹#›</a:t>
            </a:fld>
            <a:endParaRPr lang="en-US" sz="10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61598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2.png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  <p:sldLayoutId id="2147493457" r:id="rId2"/>
    <p:sldLayoutId id="2147493459" r:id="rId3"/>
    <p:sldLayoutId id="2147493460" r:id="rId4"/>
    <p:sldLayoutId id="2147493463" r:id="rId5"/>
    <p:sldLayoutId id="2147493464" r:id="rId6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twu.edu/media/documents/registrar/Summer-2020---Sessions-Grid.pdf" TargetMode="Externa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twu.edu/registrar/academic-calendars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twu.edu/registrar/academic-calendars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twu.edu/registrar/academic-calendars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New Summer Term Structure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Effective 2020</a:t>
            </a:r>
            <a:endParaRPr lang="en-US" sz="3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9355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1600" y="205979"/>
            <a:ext cx="5740799" cy="4666981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14298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Registration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3229"/>
            <a:ext cx="8229600" cy="3665973"/>
          </a:xfrm>
        </p:spPr>
        <p:txBody>
          <a:bodyPr/>
          <a:lstStyle/>
          <a:p>
            <a:r>
              <a:rPr lang="en-US" sz="2400" dirty="0" smtClean="0"/>
              <a:t>Registration dates will continue to be based on the session</a:t>
            </a:r>
          </a:p>
          <a:p>
            <a:r>
              <a:rPr lang="en-US" sz="2400" dirty="0" smtClean="0"/>
              <a:t>Each </a:t>
            </a:r>
            <a:r>
              <a:rPr lang="en-US" sz="2400" dirty="0" smtClean="0"/>
              <a:t>session will have its own registration deadlines just as each term did in the past</a:t>
            </a:r>
            <a:r>
              <a:rPr lang="en-US" sz="2400" dirty="0" smtClean="0"/>
              <a:t>.</a:t>
            </a:r>
          </a:p>
          <a:p>
            <a:r>
              <a:rPr lang="en-US" sz="2400" u="sng" dirty="0" smtClean="0"/>
              <a:t>Example:</a:t>
            </a:r>
            <a:endParaRPr lang="en-US" sz="2400" u="sng" dirty="0" smtClean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sz="2000" dirty="0" smtClean="0"/>
              <a:t>A student will be able to register for the 5-Week 2 from the 	opening of early registration until Friday, July 3</a:t>
            </a:r>
            <a:r>
              <a:rPr lang="en-US" sz="2000" baseline="30000" dirty="0" smtClean="0"/>
              <a:t>rd</a:t>
            </a:r>
            <a:r>
              <a:rPr lang="en-US" sz="2000" dirty="0" smtClean="0"/>
              <a:t> with no 	additional fees</a:t>
            </a:r>
            <a:r>
              <a:rPr lang="en-US" sz="2000" dirty="0" smtClean="0"/>
              <a:t>, and from Saturday, July 4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until Tuesday, July 	7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with an additional late registration fee.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22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Drops &amp; Withdrawals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Drop &amp; Withdrawals will be both term &amp; session based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rgbClr val="781426"/>
                </a:solidFill>
              </a:rPr>
              <a:t>Term-based </a:t>
            </a:r>
            <a:r>
              <a:rPr lang="en-US" sz="2400" dirty="0" smtClean="0"/>
              <a:t>for the purposes of defining whether a course drop is a withdrawal or not.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rgbClr val="781426"/>
                </a:solidFill>
              </a:rPr>
              <a:t>Session-based</a:t>
            </a:r>
            <a:r>
              <a:rPr lang="en-US" sz="2400" dirty="0" smtClean="0"/>
              <a:t> for the purpose of refund deadlines and amounts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89111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Refundable Drops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Determination of drop vs. withdrawal is based on the entire </a:t>
            </a:r>
            <a:r>
              <a:rPr lang="en-US" b="1" dirty="0" smtClean="0">
                <a:solidFill>
                  <a:srgbClr val="781426"/>
                </a:solidFill>
              </a:rPr>
              <a:t>TERM</a:t>
            </a:r>
            <a:r>
              <a:rPr lang="en-US" dirty="0" smtClean="0"/>
              <a:t> enrollment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Refund deadline for a dropped course is based on the </a:t>
            </a:r>
            <a:r>
              <a:rPr lang="en-US" b="1" dirty="0" smtClean="0">
                <a:solidFill>
                  <a:srgbClr val="781426"/>
                </a:solidFill>
              </a:rPr>
              <a:t>SESSION</a:t>
            </a:r>
          </a:p>
          <a:p>
            <a:pPr marL="0" indent="0" algn="r">
              <a:buNone/>
            </a:pPr>
            <a:r>
              <a:rPr lang="en-US" sz="2400" dirty="0"/>
              <a:t>(</a:t>
            </a:r>
            <a:r>
              <a:rPr lang="en-US" sz="2400" i="1" dirty="0" smtClean="0"/>
              <a:t>Texas Education Code, Chapter 54, </a:t>
            </a:r>
            <a:r>
              <a:rPr lang="en-US" sz="24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§54.006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842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904815" y="3866434"/>
            <a:ext cx="395287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Source:  TWU Bursar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037" y="714506"/>
            <a:ext cx="8581863" cy="301929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885950" y="4229843"/>
            <a:ext cx="69717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spcBef>
                <a:spcPct val="20000"/>
              </a:spcBef>
            </a:pPr>
            <a:r>
              <a:rPr lang="en-US" dirty="0">
                <a:solidFill>
                  <a:prstClr val="black"/>
                </a:solidFill>
                <a:latin typeface="Century Gothic"/>
              </a:rPr>
              <a:t>(</a:t>
            </a:r>
            <a:r>
              <a:rPr lang="en-US" i="1" dirty="0">
                <a:solidFill>
                  <a:prstClr val="black"/>
                </a:solidFill>
                <a:latin typeface="Century Gothic"/>
              </a:rPr>
              <a:t>Texas Education Code, Chapter 54, </a:t>
            </a:r>
            <a:r>
              <a:rPr lang="en-US" i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§54.006</a:t>
            </a:r>
            <a:r>
              <a:rPr lang="en-US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dirty="0">
              <a:solidFill>
                <a:prstClr val="black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584986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Withdrawals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Determination of withdrawal is based on the entire </a:t>
            </a:r>
            <a:r>
              <a:rPr lang="en-US" b="1" dirty="0" smtClean="0">
                <a:solidFill>
                  <a:srgbClr val="781426"/>
                </a:solidFill>
              </a:rPr>
              <a:t>TERM</a:t>
            </a:r>
            <a:r>
              <a:rPr lang="en-US" dirty="0" smtClean="0"/>
              <a:t> enrollment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R</a:t>
            </a:r>
            <a:r>
              <a:rPr lang="en-US" dirty="0" smtClean="0"/>
              <a:t>efund deadline &amp; amount of the withdrawal based on the </a:t>
            </a:r>
            <a:r>
              <a:rPr lang="en-US" b="1" dirty="0" smtClean="0">
                <a:solidFill>
                  <a:srgbClr val="781426"/>
                </a:solidFill>
              </a:rPr>
              <a:t>SESSION</a:t>
            </a:r>
          </a:p>
          <a:p>
            <a:pPr marL="0" indent="0" algn="r">
              <a:buNone/>
            </a:pPr>
            <a:r>
              <a:rPr lang="en-US" sz="2400" dirty="0"/>
              <a:t>(</a:t>
            </a:r>
            <a:r>
              <a:rPr lang="en-US" sz="2400" i="1" dirty="0" smtClean="0"/>
              <a:t>Texas Education Code, Chapter 54, </a:t>
            </a:r>
            <a:r>
              <a:rPr lang="en-US" sz="24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§54.006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283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2" y="43202"/>
            <a:ext cx="9040463" cy="481650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105400" y="4459843"/>
            <a:ext cx="395287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Source:  TWU Bursar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37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Scenario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723125"/>
          </a:xfrm>
        </p:spPr>
        <p:txBody>
          <a:bodyPr/>
          <a:lstStyle/>
          <a:p>
            <a:pPr marL="0" indent="0">
              <a:buNone/>
            </a:pPr>
            <a:r>
              <a:rPr lang="en-US" sz="3000" dirty="0" smtClean="0"/>
              <a:t>Jill is registered for a 5-week 1 (</a:t>
            </a:r>
            <a:r>
              <a:rPr lang="en-US" sz="3000" i="1" dirty="0" smtClean="0"/>
              <a:t>old Summer 2</a:t>
            </a:r>
            <a:r>
              <a:rPr lang="en-US" sz="3000" dirty="0" smtClean="0"/>
              <a:t>) course and a 5-week 2 course (</a:t>
            </a:r>
            <a:r>
              <a:rPr lang="en-US" sz="3000" i="1" dirty="0" smtClean="0"/>
              <a:t>old Summer 3</a:t>
            </a:r>
            <a:r>
              <a:rPr lang="en-US" sz="3000" dirty="0" smtClean="0"/>
              <a:t>).  </a:t>
            </a:r>
          </a:p>
          <a:p>
            <a:pPr marL="0" indent="0">
              <a:buNone/>
            </a:pPr>
            <a:endParaRPr lang="en-US" sz="3000" dirty="0"/>
          </a:p>
          <a:p>
            <a:pPr marL="0" indent="0">
              <a:buNone/>
            </a:pPr>
            <a:r>
              <a:rPr lang="en-US" sz="3000" dirty="0" smtClean="0"/>
              <a:t>She decides to drop the 5-week 1 course on the 2</a:t>
            </a:r>
            <a:r>
              <a:rPr lang="en-US" sz="3000" baseline="30000" dirty="0" smtClean="0"/>
              <a:t>nd</a:t>
            </a:r>
            <a:r>
              <a:rPr lang="en-US" sz="3000" dirty="0" smtClean="0"/>
              <a:t> class day, but remain enrolled in the 5-week 2 course.</a:t>
            </a:r>
          </a:p>
          <a:p>
            <a:pPr marL="0" indent="0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948011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Scenario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57300"/>
            <a:ext cx="8229600" cy="3608826"/>
          </a:xfrm>
        </p:spPr>
        <p:txBody>
          <a:bodyPr/>
          <a:lstStyle/>
          <a:p>
            <a:pPr marL="0" indent="0">
              <a:buNone/>
            </a:pPr>
            <a:r>
              <a:rPr lang="en-US" sz="2800" b="1" u="sng" dirty="0">
                <a:solidFill>
                  <a:srgbClr val="781426"/>
                </a:solidFill>
              </a:rPr>
              <a:t>2019:</a:t>
            </a:r>
            <a:r>
              <a:rPr lang="en-US" sz="2800" dirty="0"/>
              <a:t>  Jill would receive a 50% refund for dropping the course, because it would be considered a term withdrawal from the Summer 2 term, even though she is still enrolled in Summer 3.</a:t>
            </a:r>
            <a:endParaRPr lang="en-US" sz="2800" b="1" u="sng" dirty="0">
              <a:solidFill>
                <a:srgbClr val="781426"/>
              </a:solidFill>
            </a:endParaRP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019035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Scenario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57300"/>
            <a:ext cx="8229600" cy="3608826"/>
          </a:xfrm>
        </p:spPr>
        <p:txBody>
          <a:bodyPr/>
          <a:lstStyle/>
          <a:p>
            <a:pPr marL="0" indent="0">
              <a:buNone/>
            </a:pPr>
            <a:r>
              <a:rPr lang="en-US" sz="2800" b="1" u="sng" dirty="0">
                <a:solidFill>
                  <a:srgbClr val="781426"/>
                </a:solidFill>
              </a:rPr>
              <a:t>2020:</a:t>
            </a:r>
            <a:r>
              <a:rPr lang="en-US" sz="2800" dirty="0"/>
              <a:t>  Jill would receive a 100% refund for the 5-week 1 course because it is considered a drop by the deadline rather than a term withdrawal.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705241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75904"/>
            <a:ext cx="8229600" cy="857250"/>
          </a:xfrm>
        </p:spPr>
        <p:txBody>
          <a:bodyPr/>
          <a:lstStyle/>
          <a:p>
            <a:r>
              <a:rPr lang="en-US" dirty="0" smtClean="0"/>
              <a:t>Old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91252"/>
            <a:ext cx="4038600" cy="3996278"/>
          </a:xfrm>
        </p:spPr>
        <p:txBody>
          <a:bodyPr/>
          <a:lstStyle/>
          <a:p>
            <a:r>
              <a:rPr lang="en-US" sz="2400" dirty="0" smtClean="0">
                <a:latin typeface="+mn-lt"/>
              </a:rPr>
              <a:t>Four distinct terms</a:t>
            </a:r>
          </a:p>
          <a:p>
            <a:pPr lvl="1">
              <a:spcBef>
                <a:spcPts val="0"/>
              </a:spcBef>
            </a:pPr>
            <a:r>
              <a:rPr lang="en-US" sz="1800" dirty="0" smtClean="0">
                <a:latin typeface="+mn-lt"/>
              </a:rPr>
              <a:t>Summer 1 (3-week)</a:t>
            </a:r>
          </a:p>
          <a:p>
            <a:pPr lvl="1">
              <a:spcBef>
                <a:spcPts val="0"/>
              </a:spcBef>
            </a:pPr>
            <a:r>
              <a:rPr lang="en-US" sz="1800" dirty="0" smtClean="0">
                <a:latin typeface="+mn-lt"/>
              </a:rPr>
              <a:t>Summer 2 (5-week)</a:t>
            </a:r>
          </a:p>
          <a:p>
            <a:pPr lvl="1">
              <a:spcBef>
                <a:spcPts val="0"/>
              </a:spcBef>
            </a:pPr>
            <a:r>
              <a:rPr lang="en-US" sz="1800" dirty="0" smtClean="0">
                <a:latin typeface="+mn-lt"/>
              </a:rPr>
              <a:t>Summer  (10-week)</a:t>
            </a:r>
          </a:p>
          <a:p>
            <a:pPr lvl="1">
              <a:spcBef>
                <a:spcPts val="0"/>
              </a:spcBef>
            </a:pPr>
            <a:r>
              <a:rPr lang="en-US" sz="1800" dirty="0" smtClean="0">
                <a:latin typeface="+mn-lt"/>
              </a:rPr>
              <a:t>Summer 3 (5-week)</a:t>
            </a:r>
          </a:p>
          <a:p>
            <a:pPr marL="457200" lvl="1" indent="0">
              <a:spcBef>
                <a:spcPts val="0"/>
              </a:spcBef>
              <a:buNone/>
            </a:pPr>
            <a:endParaRPr lang="en-US" sz="1800" dirty="0" smtClean="0">
              <a:latin typeface="+mn-lt"/>
            </a:endParaRPr>
          </a:p>
          <a:p>
            <a:r>
              <a:rPr lang="en-US" sz="2400" dirty="0" smtClean="0">
                <a:latin typeface="+mn-lt"/>
              </a:rPr>
              <a:t>Billing, withdrawals, refunds, enrollment status based on individual term, not the entire summer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91252"/>
            <a:ext cx="4038600" cy="3854375"/>
          </a:xfrm>
        </p:spPr>
        <p:txBody>
          <a:bodyPr/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Multiple issues with financial aid &amp;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billing</a:t>
            </a:r>
          </a:p>
          <a:p>
            <a:pPr marL="0" indent="0">
              <a:buNone/>
            </a:pPr>
            <a:endParaRPr lang="en-U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Students charged term-based fees each term</a:t>
            </a: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Courses could be scheduled with same section number in different summer terms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4854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2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25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25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25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7450"/>
            <a:ext cx="8229600" cy="708421"/>
          </a:xfrm>
        </p:spPr>
        <p:txBody>
          <a:bodyPr>
            <a:normAutofit/>
          </a:bodyPr>
          <a:lstStyle/>
          <a:p>
            <a:r>
              <a:rPr lang="en-US" sz="3200" dirty="0"/>
              <a:t>Payment Deadlines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6398" y="1364108"/>
            <a:ext cx="4040188" cy="555252"/>
          </a:xfrm>
        </p:spPr>
        <p:txBody>
          <a:bodyPr anchor="t"/>
          <a:lstStyle/>
          <a:p>
            <a:pPr algn="ctr"/>
            <a:r>
              <a:rPr lang="en-US" u="sng" dirty="0" smtClean="0">
                <a:solidFill>
                  <a:srgbClr val="7814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2019</a:t>
            </a:r>
            <a:endParaRPr lang="en-US" u="sng" dirty="0">
              <a:solidFill>
                <a:srgbClr val="78142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1752600"/>
            <a:ext cx="4029075" cy="3238499"/>
          </a:xfrm>
        </p:spPr>
        <p:txBody>
          <a:bodyPr/>
          <a:lstStyle/>
          <a:p>
            <a:r>
              <a:rPr lang="en-US" sz="2000" dirty="0" smtClean="0"/>
              <a:t>May 10</a:t>
            </a:r>
          </a:p>
          <a:p>
            <a:r>
              <a:rPr lang="en-US" sz="2000" dirty="0" smtClean="0"/>
              <a:t>May 14</a:t>
            </a:r>
          </a:p>
          <a:p>
            <a:r>
              <a:rPr lang="en-US" sz="2000" dirty="0" smtClean="0"/>
              <a:t>May 28</a:t>
            </a:r>
          </a:p>
          <a:p>
            <a:r>
              <a:rPr lang="en-US" sz="2000" dirty="0" smtClean="0"/>
              <a:t>May 31</a:t>
            </a:r>
          </a:p>
          <a:p>
            <a:r>
              <a:rPr lang="en-US" sz="2000" dirty="0" smtClean="0"/>
              <a:t>June 4</a:t>
            </a:r>
          </a:p>
          <a:p>
            <a:r>
              <a:rPr lang="en-US" sz="2000" dirty="0" smtClean="0"/>
              <a:t>June 6</a:t>
            </a:r>
          </a:p>
          <a:p>
            <a:r>
              <a:rPr lang="en-US" sz="2000" dirty="0" smtClean="0"/>
              <a:t>July 2</a:t>
            </a:r>
          </a:p>
          <a:p>
            <a:r>
              <a:rPr lang="en-US" sz="2000" dirty="0" smtClean="0"/>
              <a:t>July 5</a:t>
            </a:r>
          </a:p>
          <a:p>
            <a:r>
              <a:rPr lang="en-US" sz="2000" dirty="0" smtClean="0"/>
              <a:t>July 9</a:t>
            </a:r>
            <a:endParaRPr lang="en-US" sz="20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2327" y="1364108"/>
            <a:ext cx="4041775" cy="555252"/>
          </a:xfrm>
        </p:spPr>
        <p:txBody>
          <a:bodyPr anchor="t"/>
          <a:lstStyle/>
          <a:p>
            <a:pPr algn="ctr"/>
            <a:r>
              <a:rPr lang="en-US" u="sng" dirty="0" smtClean="0">
                <a:solidFill>
                  <a:srgbClr val="7814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2020</a:t>
            </a:r>
            <a:endParaRPr lang="en-US" u="sng" dirty="0">
              <a:solidFill>
                <a:srgbClr val="78142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504825" y="600075"/>
            <a:ext cx="8229600" cy="779722"/>
          </a:xfrm>
          <a:prstGeom prst="rect">
            <a:avLst/>
          </a:prstGeom>
        </p:spPr>
        <p:txBody>
          <a:bodyPr anchor="t">
            <a:normAutofit fontScale="92500"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b="1" kern="1200">
                <a:solidFill>
                  <a:schemeClr val="tx1"/>
                </a:solidFill>
                <a:latin typeface="Century Gothic"/>
                <a:ea typeface="+mn-ea"/>
                <a:cs typeface="Century Gothic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The total number of payment deadlines resulting in schedule deletions has been reduced from 9 in previous years down to only 5.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4657726" y="1847850"/>
            <a:ext cx="4029075" cy="3043261"/>
          </a:xfrm>
        </p:spPr>
        <p:txBody>
          <a:bodyPr/>
          <a:lstStyle/>
          <a:p>
            <a:r>
              <a:rPr lang="en-US" sz="2000" dirty="0" smtClean="0"/>
              <a:t>May 12  </a:t>
            </a:r>
            <a:r>
              <a:rPr lang="en-US" sz="1400" dirty="0" smtClean="0"/>
              <a:t>(3-wk end of late </a:t>
            </a:r>
            <a:r>
              <a:rPr lang="en-US" sz="1400" dirty="0" err="1"/>
              <a:t>r</a:t>
            </a:r>
            <a:r>
              <a:rPr lang="en-US" sz="1400" dirty="0" err="1" smtClean="0"/>
              <a:t>eg</a:t>
            </a:r>
            <a:r>
              <a:rPr lang="en-US" sz="1400" dirty="0" smtClean="0"/>
              <a:t>)</a:t>
            </a:r>
          </a:p>
          <a:p>
            <a:r>
              <a:rPr lang="en-US" sz="2000" dirty="0"/>
              <a:t>May 14 </a:t>
            </a:r>
            <a:r>
              <a:rPr lang="en-US" sz="2000" dirty="0" smtClean="0"/>
              <a:t> </a:t>
            </a:r>
            <a:r>
              <a:rPr lang="en-US" sz="1400" dirty="0" smtClean="0"/>
              <a:t>(13 &amp; 7-wk </a:t>
            </a:r>
            <a:r>
              <a:rPr lang="en-US" sz="1400" dirty="0"/>
              <a:t>end of late </a:t>
            </a:r>
            <a:r>
              <a:rPr lang="en-US" sz="1400" dirty="0" err="1"/>
              <a:t>reg</a:t>
            </a:r>
            <a:r>
              <a:rPr lang="en-US" sz="1400" dirty="0" smtClean="0"/>
              <a:t>)</a:t>
            </a:r>
          </a:p>
          <a:p>
            <a:r>
              <a:rPr lang="en-US" sz="2000" dirty="0" smtClean="0"/>
              <a:t>June 4  </a:t>
            </a:r>
            <a:r>
              <a:rPr lang="en-US" sz="1400" dirty="0" smtClean="0"/>
              <a:t>(10-wk end of late </a:t>
            </a:r>
            <a:r>
              <a:rPr lang="en-US" sz="1400" dirty="0" err="1" smtClean="0"/>
              <a:t>reg</a:t>
            </a:r>
            <a:r>
              <a:rPr lang="en-US" sz="1400" dirty="0" smtClean="0"/>
              <a:t>)</a:t>
            </a:r>
            <a:endParaRPr lang="en-US" sz="2000" dirty="0" smtClean="0"/>
          </a:p>
          <a:p>
            <a:r>
              <a:rPr lang="en-US" sz="2000" dirty="0" smtClean="0"/>
              <a:t>July 2   </a:t>
            </a:r>
            <a:r>
              <a:rPr lang="en-US" sz="1400" dirty="0" smtClean="0"/>
              <a:t>(6-wk end of late </a:t>
            </a:r>
            <a:r>
              <a:rPr lang="en-US" sz="1400" dirty="0" err="1" smtClean="0"/>
              <a:t>reg</a:t>
            </a:r>
            <a:r>
              <a:rPr lang="en-US" sz="1400" dirty="0" smtClean="0"/>
              <a:t>)</a:t>
            </a:r>
            <a:endParaRPr lang="en-US" sz="2000" dirty="0" smtClean="0"/>
          </a:p>
          <a:p>
            <a:r>
              <a:rPr lang="en-US" sz="2000" dirty="0" smtClean="0"/>
              <a:t>July 9   </a:t>
            </a:r>
            <a:r>
              <a:rPr lang="en-US" sz="1400" dirty="0" smtClean="0"/>
              <a:t>(5-wk 2 end of late </a:t>
            </a:r>
            <a:r>
              <a:rPr lang="en-US" sz="1400" dirty="0" err="1" smtClean="0"/>
              <a:t>reg</a:t>
            </a:r>
            <a:r>
              <a:rPr lang="en-US" sz="1400" dirty="0" smtClean="0"/>
              <a:t>)</a:t>
            </a:r>
            <a:endParaRPr lang="en-US" sz="2000" dirty="0" smtClean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992133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0524" y="14923"/>
            <a:ext cx="8229600" cy="857250"/>
          </a:xfrm>
        </p:spPr>
        <p:txBody>
          <a:bodyPr>
            <a:norm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Grading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13581" y="619473"/>
            <a:ext cx="8703487" cy="3665973"/>
          </a:xfrm>
        </p:spPr>
        <p:txBody>
          <a:bodyPr/>
          <a:lstStyle/>
          <a:p>
            <a:r>
              <a:rPr lang="en-US" sz="2000" dirty="0" smtClean="0"/>
              <a:t>Each session will still have its own grading period &amp; deadline (13-wk, 10-wk, 6-wk, &amp; 5-wk2 will have the final term grading deadline).</a:t>
            </a:r>
          </a:p>
          <a:p>
            <a:pPr marL="0" indent="0">
              <a:buNone/>
            </a:pPr>
            <a:endParaRPr lang="en-US" sz="2000" dirty="0" smtClean="0"/>
          </a:p>
          <a:p>
            <a:r>
              <a:rPr lang="en-US" sz="2000" dirty="0" smtClean="0"/>
              <a:t>Grades will be verified after each session’s grading deadline to lock submitted grades in before the next session grading period opens.</a:t>
            </a:r>
          </a:p>
          <a:p>
            <a:endParaRPr lang="en-US" sz="2000" dirty="0" smtClean="0"/>
          </a:p>
          <a:p>
            <a:r>
              <a:rPr lang="en-US" sz="2000" dirty="0" smtClean="0"/>
              <a:t>Cumulative stats (</a:t>
            </a:r>
            <a:r>
              <a:rPr lang="en-US" sz="2000" dirty="0" err="1" smtClean="0"/>
              <a:t>att</a:t>
            </a:r>
            <a:r>
              <a:rPr lang="en-US" sz="2000" dirty="0" smtClean="0"/>
              <a:t> </a:t>
            </a:r>
            <a:r>
              <a:rPr lang="en-US" sz="2000" dirty="0" err="1" smtClean="0"/>
              <a:t>hrs</a:t>
            </a:r>
            <a:r>
              <a:rPr lang="en-US" sz="2000" dirty="0" smtClean="0"/>
              <a:t>, </a:t>
            </a:r>
            <a:r>
              <a:rPr lang="en-US" sz="2000" dirty="0" err="1" smtClean="0"/>
              <a:t>compl</a:t>
            </a:r>
            <a:r>
              <a:rPr lang="en-US" sz="2000" dirty="0" smtClean="0"/>
              <a:t> </a:t>
            </a:r>
            <a:r>
              <a:rPr lang="en-US" sz="2000" dirty="0" err="1" smtClean="0"/>
              <a:t>hrs</a:t>
            </a:r>
            <a:r>
              <a:rPr lang="en-US" sz="2000" dirty="0" smtClean="0"/>
              <a:t>, GPA, grade points, academic standings) will only be tabulated at the end of the long term </a:t>
            </a:r>
            <a:r>
              <a:rPr lang="en-US" sz="1800" i="1" dirty="0" smtClean="0"/>
              <a:t>(no different from before)</a:t>
            </a:r>
            <a:r>
              <a:rPr lang="en-US" sz="2000" dirty="0" smtClean="0"/>
              <a:t>.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570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0524" y="14923"/>
            <a:ext cx="8229600" cy="857250"/>
          </a:xfrm>
        </p:spPr>
        <p:txBody>
          <a:bodyPr>
            <a:norm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Grading Deadlines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13581" y="947773"/>
            <a:ext cx="8703487" cy="3337674"/>
          </a:xfrm>
        </p:spPr>
        <p:txBody>
          <a:bodyPr/>
          <a:lstStyle/>
          <a:p>
            <a:r>
              <a:rPr lang="en-US" sz="2000" dirty="0" smtClean="0"/>
              <a:t>3-week:  					Monday, June 8</a:t>
            </a:r>
            <a:r>
              <a:rPr lang="en-US" sz="2000" baseline="30000" dirty="0" smtClean="0"/>
              <a:t>th</a:t>
            </a:r>
          </a:p>
          <a:p>
            <a:pPr marL="0" indent="0">
              <a:buNone/>
            </a:pPr>
            <a:endParaRPr lang="en-US" sz="2000" dirty="0" smtClean="0"/>
          </a:p>
          <a:p>
            <a:r>
              <a:rPr lang="en-US" sz="2000" dirty="0" smtClean="0"/>
              <a:t>7-week:  					Monday, July 6</a:t>
            </a:r>
            <a:r>
              <a:rPr lang="en-US" sz="2000" baseline="30000" dirty="0" smtClean="0"/>
              <a:t>th</a:t>
            </a:r>
          </a:p>
          <a:p>
            <a:pPr marL="0" indent="0">
              <a:buNone/>
            </a:pPr>
            <a:endParaRPr lang="en-US" sz="2000" dirty="0" smtClean="0"/>
          </a:p>
          <a:p>
            <a:r>
              <a:rPr lang="en-US" sz="2000" dirty="0" smtClean="0"/>
              <a:t>5-week-1:					Monday, July 13</a:t>
            </a:r>
            <a:r>
              <a:rPr lang="en-US" sz="2000" baseline="30000" dirty="0" smtClean="0"/>
              <a:t>th</a:t>
            </a:r>
          </a:p>
          <a:p>
            <a:pPr marL="0" indent="0">
              <a:buNone/>
            </a:pPr>
            <a:endParaRPr lang="en-US" sz="2000" dirty="0" smtClean="0"/>
          </a:p>
          <a:p>
            <a:r>
              <a:rPr lang="en-US" sz="2000" dirty="0" smtClean="0"/>
              <a:t>13-week, 10-week,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6-week, &amp; 5-week-2:		Monday, August 10th</a:t>
            </a:r>
            <a:endParaRPr lang="en-US" sz="1600" dirty="0"/>
          </a:p>
          <a:p>
            <a:endParaRPr lang="en-US" sz="2000" dirty="0"/>
          </a:p>
          <a:p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578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5005"/>
            <a:ext cx="8229600" cy="85725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Summary</a:t>
            </a:r>
            <a:endParaRPr lang="en-US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628650"/>
            <a:ext cx="8229600" cy="4237475"/>
          </a:xfrm>
        </p:spPr>
        <p:txBody>
          <a:bodyPr/>
          <a:lstStyle/>
          <a:p>
            <a:r>
              <a:rPr lang="en-US" sz="2200" dirty="0" smtClean="0"/>
              <a:t>Single term eliminates the charging of term-based fees multiple times throughout the summer.</a:t>
            </a:r>
          </a:p>
          <a:p>
            <a:pPr marL="0" indent="0">
              <a:buNone/>
            </a:pPr>
            <a:endParaRPr lang="en-US" sz="2200" dirty="0" smtClean="0"/>
          </a:p>
          <a:p>
            <a:r>
              <a:rPr lang="en-US" sz="2200" dirty="0" smtClean="0"/>
              <a:t>Once a student is set-up on the payment plan, they are protected for the entire term regardless of the registration changes that may take place for later sessions.</a:t>
            </a:r>
          </a:p>
          <a:p>
            <a:pPr marL="0" indent="0">
              <a:buNone/>
            </a:pPr>
            <a:endParaRPr lang="en-US" sz="2200" dirty="0" smtClean="0"/>
          </a:p>
          <a:p>
            <a:r>
              <a:rPr lang="en-US" sz="2200" dirty="0" smtClean="0"/>
              <a:t>Financial aid processing based on the overall single term will prevent past issues of aid not being applied correctly to different term bills.</a:t>
            </a:r>
          </a:p>
          <a:p>
            <a:pPr marL="0" indent="0">
              <a:buNone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524299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5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5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25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5005"/>
            <a:ext cx="8229600" cy="85725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Summary</a:t>
            </a:r>
            <a:endParaRPr lang="en-US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628650"/>
            <a:ext cx="8229600" cy="4237475"/>
          </a:xfrm>
        </p:spPr>
        <p:txBody>
          <a:bodyPr/>
          <a:lstStyle/>
          <a:p>
            <a:r>
              <a:rPr lang="en-US" sz="2000" dirty="0"/>
              <a:t>Students will receive larger refunds for dropping a course in a single session than in the past</a:t>
            </a:r>
            <a:r>
              <a:rPr lang="en-US" sz="2000" dirty="0" smtClean="0"/>
              <a:t>.</a:t>
            </a:r>
          </a:p>
          <a:p>
            <a:endParaRPr lang="en-US" sz="2000" dirty="0"/>
          </a:p>
          <a:p>
            <a:r>
              <a:rPr lang="en-US" sz="2000" dirty="0" smtClean="0"/>
              <a:t>Students will not have to go through cumbersome withdrawal process if dropping a single course in a session as long as they are enrolled (or completed) at least one course in any other summer session.</a:t>
            </a:r>
          </a:p>
          <a:p>
            <a:endParaRPr lang="en-US" sz="2000" dirty="0"/>
          </a:p>
          <a:p>
            <a:r>
              <a:rPr lang="en-US" sz="2000" dirty="0" smtClean="0"/>
              <a:t>Payment plan option available for all of summer now rather than just for the long term/session.</a:t>
            </a:r>
          </a:p>
          <a:p>
            <a:pPr marL="0" indent="0">
              <a:buNone/>
            </a:pPr>
            <a:endParaRPr lang="en-US" sz="2000" dirty="0" smtClean="0"/>
          </a:p>
          <a:p>
            <a:r>
              <a:rPr lang="en-US" sz="2000" dirty="0" smtClean="0"/>
              <a:t>Should result in fewer students being dropped for non-payment after term starts and fewer reinstatement requests.</a:t>
            </a: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750565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5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5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25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25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QUESTIONS?</a:t>
            </a:r>
            <a:endParaRPr lang="en-US" sz="3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46497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961"/>
            <a:ext cx="8229600" cy="648787"/>
          </a:xfrm>
        </p:spPr>
        <p:txBody>
          <a:bodyPr/>
          <a:lstStyle/>
          <a:p>
            <a:r>
              <a:rPr lang="en-US" dirty="0" smtClean="0"/>
              <a:t>New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0397" y="801757"/>
            <a:ext cx="4155403" cy="4085772"/>
          </a:xfrm>
        </p:spPr>
        <p:txBody>
          <a:bodyPr/>
          <a:lstStyle/>
          <a:p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One term</a:t>
            </a:r>
          </a:p>
          <a:p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7 sessions within the single term</a:t>
            </a:r>
          </a:p>
          <a:p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Billing is based on the one long term (</a:t>
            </a:r>
            <a:r>
              <a:rPr lang="en-US" sz="2000" i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 term-based fee will be charged more than once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Financial aid applied to the term as a whole</a:t>
            </a: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Payment deadlines for entire term</a:t>
            </a: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01757"/>
            <a:ext cx="4038600" cy="4085772"/>
          </a:xfrm>
        </p:spPr>
        <p:txBody>
          <a:bodyPr/>
          <a:lstStyle/>
          <a:p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Each session will have its own withdrawal refund schedule, however the determination of a withdrawal is based on the enrollment across the one long term</a:t>
            </a:r>
          </a:p>
          <a:p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Course sections have to be unique across the term (cannot have the same section number in multiple sessions)</a:t>
            </a:r>
          </a:p>
        </p:txBody>
      </p:sp>
    </p:spTree>
    <p:extLst>
      <p:ext uri="{BB962C8B-B14F-4D97-AF65-F5344CB8AC3E}">
        <p14:creationId xmlns:p14="http://schemas.microsoft.com/office/powerpoint/2010/main" val="1499669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25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25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461699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hlinkClick r:id="rId2"/>
              </a:rPr>
              <a:t>https://twu.edu/media/documents/registrar/Summer-2020---</a:t>
            </a:r>
            <a:r>
              <a:rPr lang="en-US" dirty="0" smtClean="0">
                <a:hlinkClick r:id="rId2"/>
              </a:rPr>
              <a:t>Sessions-Grid.pdf</a:t>
            </a:r>
            <a:endParaRPr lang="en-US" dirty="0" smtClean="0"/>
          </a:p>
          <a:p>
            <a:pPr algn="ctr"/>
            <a:r>
              <a:rPr lang="en-US" dirty="0" smtClean="0"/>
              <a:t>(www.twu.edu/registrar/academic-calendars/)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729" y="1210998"/>
            <a:ext cx="9034542" cy="272886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4729" y="496146"/>
            <a:ext cx="90345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Session Structure &amp; Sequence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07572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2925" y="4276726"/>
            <a:ext cx="8229600" cy="3894574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>
                <a:hlinkClick r:id="rId2"/>
              </a:rPr>
              <a:t>t</a:t>
            </a:r>
            <a:r>
              <a:rPr lang="en-US" sz="2000" b="1" dirty="0" smtClean="0">
                <a:hlinkClick r:id="rId2"/>
              </a:rPr>
              <a:t>wu.edu/registrar/academic-calendars</a:t>
            </a:r>
            <a:endParaRPr lang="en-US" sz="2000" b="1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187" y="505020"/>
            <a:ext cx="8354724" cy="3438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378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2925" y="4400551"/>
            <a:ext cx="8229600" cy="3894574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>
                <a:hlinkClick r:id="rId2"/>
              </a:rPr>
              <a:t>t</a:t>
            </a:r>
            <a:r>
              <a:rPr lang="en-US" sz="2000" b="1" dirty="0" smtClean="0">
                <a:hlinkClick r:id="rId2"/>
              </a:rPr>
              <a:t>wu.edu/registrar/academic-calendars</a:t>
            </a:r>
            <a:endParaRPr lang="en-US" sz="2000" b="1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538" y="105051"/>
            <a:ext cx="8009524" cy="441904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42925" y="942975"/>
            <a:ext cx="276225" cy="2952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885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2925" y="4505050"/>
            <a:ext cx="8229600" cy="3894574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>
                <a:hlinkClick r:id="rId2"/>
              </a:rPr>
              <a:t>t</a:t>
            </a:r>
            <a:r>
              <a:rPr lang="en-US" sz="2000" b="1" dirty="0" smtClean="0">
                <a:hlinkClick r:id="rId2"/>
              </a:rPr>
              <a:t>wu.edu/registrar/academic-calendars</a:t>
            </a:r>
            <a:endParaRPr lang="en-US" sz="2000" b="1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309" y="76476"/>
            <a:ext cx="7952381" cy="4419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3595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Self-Service Course </a:t>
            </a:r>
            <a:r>
              <a:rPr lang="en-US" dirty="0"/>
              <a:t>C</a:t>
            </a:r>
            <a:r>
              <a:rPr lang="en-US" dirty="0" smtClean="0"/>
              <a:t>atalog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3229"/>
            <a:ext cx="8229600" cy="366597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Students &amp; Faculty will be able to filter by Session under “Course Types”: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6047" y="2355304"/>
            <a:ext cx="5704731" cy="2510820"/>
          </a:xfrm>
          <a:prstGeom prst="rect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76035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Self-Service Course </a:t>
            </a:r>
            <a:r>
              <a:rPr lang="en-US" dirty="0"/>
              <a:t>C</a:t>
            </a:r>
            <a:r>
              <a:rPr lang="en-US" dirty="0" smtClean="0"/>
              <a:t>atalog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3229"/>
            <a:ext cx="8229600" cy="366597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Every course section in Summer will display the session information: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224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B6F2769-7194-4217-93D3-3AF3A4742282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schemas.microsoft.com/sharepoint/v3/field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901</TotalTime>
  <Words>931</Words>
  <Application>Microsoft Office PowerPoint</Application>
  <PresentationFormat>On-screen Show (16:9)</PresentationFormat>
  <Paragraphs>116</Paragraphs>
  <Slides>25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Century Gothic</vt:lpstr>
      <vt:lpstr>Wingdings</vt:lpstr>
      <vt:lpstr>Office Theme</vt:lpstr>
      <vt:lpstr>New Summer Term Structure Effective 2020</vt:lpstr>
      <vt:lpstr>Old Structure</vt:lpstr>
      <vt:lpstr>New Structure</vt:lpstr>
      <vt:lpstr>PowerPoint Presentation</vt:lpstr>
      <vt:lpstr>PowerPoint Presentation</vt:lpstr>
      <vt:lpstr>PowerPoint Presentation</vt:lpstr>
      <vt:lpstr>PowerPoint Presentation</vt:lpstr>
      <vt:lpstr>Self-Service Course Catalog </vt:lpstr>
      <vt:lpstr>Self-Service Course Catalog </vt:lpstr>
      <vt:lpstr> </vt:lpstr>
      <vt:lpstr>Registration </vt:lpstr>
      <vt:lpstr>Drops &amp; Withdrawals</vt:lpstr>
      <vt:lpstr>Refundable Drops</vt:lpstr>
      <vt:lpstr>PowerPoint Presentation</vt:lpstr>
      <vt:lpstr>Withdrawals</vt:lpstr>
      <vt:lpstr>PowerPoint Presentation</vt:lpstr>
      <vt:lpstr>Sample Scenario</vt:lpstr>
      <vt:lpstr>Sample Scenario</vt:lpstr>
      <vt:lpstr>Sample Scenario</vt:lpstr>
      <vt:lpstr>Payment Deadlines</vt:lpstr>
      <vt:lpstr>Grading</vt:lpstr>
      <vt:lpstr>Grading Deadlines</vt:lpstr>
      <vt:lpstr>Summary</vt:lpstr>
      <vt:lpstr>Summary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Lothringer, Robert</cp:lastModifiedBy>
  <cp:revision>96</cp:revision>
  <dcterms:created xsi:type="dcterms:W3CDTF">2010-04-12T23:12:02Z</dcterms:created>
  <dcterms:modified xsi:type="dcterms:W3CDTF">2020-02-25T20:10:17Z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