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24"/>
  </p:notesMasterIdLst>
  <p:handoutMasterIdLst>
    <p:handoutMasterId r:id="rId25"/>
  </p:handoutMasterIdLst>
  <p:sldIdLst>
    <p:sldId id="256" r:id="rId5"/>
    <p:sldId id="260" r:id="rId6"/>
    <p:sldId id="261" r:id="rId7"/>
    <p:sldId id="262" r:id="rId8"/>
    <p:sldId id="284" r:id="rId9"/>
    <p:sldId id="285" r:id="rId10"/>
    <p:sldId id="286" r:id="rId11"/>
    <p:sldId id="287" r:id="rId12"/>
    <p:sldId id="288" r:id="rId13"/>
    <p:sldId id="289" r:id="rId14"/>
    <p:sldId id="265" r:id="rId15"/>
    <p:sldId id="290" r:id="rId16"/>
    <p:sldId id="291" r:id="rId17"/>
    <p:sldId id="292" r:id="rId18"/>
    <p:sldId id="269" r:id="rId19"/>
    <p:sldId id="293" r:id="rId20"/>
    <p:sldId id="294" r:id="rId21"/>
    <p:sldId id="281" r:id="rId22"/>
    <p:sldId id="282" r:id="rId2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1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348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86651-2FE8-7F43-94E1-FB39378E917A}" type="datetime1">
              <a:rPr lang="en-US" smtClean="0"/>
              <a:t>6/2/2022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B52F7-75EC-8541-BA71-630A17CB1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7813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23155-A3D0-384D-B9D7-615F5EE499AC}" type="datetime1">
              <a:rPr lang="en-US" smtClean="0"/>
              <a:t>6/2/2022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7AB39-AFCD-1849-AF78-20F5D045D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97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4229867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FD09D-7211-4295-9448-8D74D381405B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  <p:custDataLst>
              <p:tags r:id="rId1"/>
            </p:custDataLst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Starter Slide.	</a:t>
            </a:r>
          </a:p>
        </p:txBody>
      </p:sp>
    </p:spTree>
    <p:extLst>
      <p:ext uri="{BB962C8B-B14F-4D97-AF65-F5344CB8AC3E}">
        <p14:creationId xmlns:p14="http://schemas.microsoft.com/office/powerpoint/2010/main" val="2297049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81697"/>
            <a:ext cx="7772400" cy="110251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665973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687378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687378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5"/>
            <a:ext cx="4040188" cy="325637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5"/>
            <a:ext cx="4041775" cy="325637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3478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668471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entury Gothic"/>
                <a:cs typeface="Century Gothic"/>
              </a:defRPr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7969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541677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Century Gothic"/>
                <a:cs typeface="Century Gothic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196745"/>
            <a:ext cx="5486400" cy="7692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2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9" r:id="rId3"/>
    <p:sldLayoutId id="2147493460" r:id="rId4"/>
    <p:sldLayoutId id="2147493463" r:id="rId5"/>
    <p:sldLayoutId id="2147493464" r:id="rId6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twu.edu/registrar/family-educational-rights-and-privacy-act-ferp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32650"/>
            <a:ext cx="7772400" cy="1223573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Decisions…</a:t>
            </a:r>
            <a:br>
              <a:rPr lang="en-US" sz="4400" b="1" dirty="0" smtClean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="1" dirty="0" smtClean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Big Impacts</a:t>
            </a:r>
            <a:r>
              <a:rPr lang="en-US" sz="4400" b="1" dirty="0" smtClean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400" b="1" dirty="0" smtClean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100" dirty="0">
              <a:solidFill>
                <a:srgbClr val="7814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35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Calendar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65" y="1255676"/>
            <a:ext cx="4990476" cy="590476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" name="Straight Arrow Connector 5"/>
          <p:cNvCxnSpPr/>
          <p:nvPr/>
        </p:nvCxnSpPr>
        <p:spPr bwMode="auto">
          <a:xfrm>
            <a:off x="649132" y="1255676"/>
            <a:ext cx="798286" cy="20558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1962" y="2144158"/>
            <a:ext cx="3161905" cy="2285714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9" name="Straight Arrow Connector 8"/>
          <p:cNvCxnSpPr/>
          <p:nvPr/>
        </p:nvCxnSpPr>
        <p:spPr bwMode="auto">
          <a:xfrm>
            <a:off x="2706567" y="4090073"/>
            <a:ext cx="798286" cy="20558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1561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381" y="1314607"/>
            <a:ext cx="8095238" cy="25142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dirty="0" smtClean="0"/>
              <a:t>Academic Calendar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00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6445" y="178754"/>
            <a:ext cx="4678056" cy="482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42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315" y="59458"/>
            <a:ext cx="6393606" cy="489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61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Important Texas Legislation Regarding Timely Completion of Degree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1916"/>
            <a:ext cx="8229600" cy="3374208"/>
          </a:xfrm>
        </p:spPr>
        <p:txBody>
          <a:bodyPr/>
          <a:lstStyle/>
          <a:p>
            <a:r>
              <a:rPr lang="en-US" sz="2400" dirty="0" smtClean="0"/>
              <a:t>Excess Hour Rule</a:t>
            </a:r>
          </a:p>
          <a:p>
            <a:r>
              <a:rPr lang="en-US" sz="2400" dirty="0" smtClean="0"/>
              <a:t>Six-Drop Limit</a:t>
            </a:r>
          </a:p>
          <a:p>
            <a:r>
              <a:rPr lang="en-US" sz="2400" dirty="0" smtClean="0"/>
              <a:t>$1,000 Tuition Rebate Program</a:t>
            </a: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90196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Excess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1600" b="1" dirty="0"/>
              <a:t>Excess hours are the number of semester credit hours over a student’s minimum degree requirements </a:t>
            </a:r>
            <a:r>
              <a:rPr lang="en-US" sz="1600" dirty="0"/>
              <a:t>(double-major and dual degree hours are considered)</a:t>
            </a:r>
          </a:p>
          <a:p>
            <a:pPr>
              <a:defRPr/>
            </a:pPr>
            <a:r>
              <a:rPr lang="en-US" sz="1400" b="1" dirty="0"/>
              <a:t>30-Hour Rule:  </a:t>
            </a:r>
            <a:r>
              <a:rPr lang="en-US" sz="1600" dirty="0"/>
              <a:t>Undergraduate students who enrolled initially in the fall 2006 semester or subsequent semesters cannot exceed more than 30 hours.</a:t>
            </a:r>
          </a:p>
          <a:p>
            <a:pPr lvl="1">
              <a:defRPr/>
            </a:pPr>
            <a:r>
              <a:rPr lang="en-US" sz="1400" dirty="0"/>
              <a:t>Students with excess hours will be charged an additional tuition rate per semester credit hour.</a:t>
            </a:r>
          </a:p>
          <a:p>
            <a:pPr lvl="1">
              <a:defRPr/>
            </a:pPr>
            <a:r>
              <a:rPr lang="en-US" sz="1400" dirty="0"/>
              <a:t>Applies to all Texas residents and those students who are non-resident students paying in-state tuition rates with excessive hours.</a:t>
            </a:r>
          </a:p>
          <a:p>
            <a:pPr lvl="1">
              <a:defRPr/>
            </a:pPr>
            <a:r>
              <a:rPr lang="en-US" sz="1400" dirty="0"/>
              <a:t>I</a:t>
            </a:r>
            <a:r>
              <a:rPr lang="en-US" sz="1400" dirty="0"/>
              <a:t>nclude all transfer work taken from any Texas public institution plus all TWU hours taken through the semester prior to the registration term.</a:t>
            </a:r>
          </a:p>
          <a:p>
            <a:pPr lvl="1">
              <a:defRPr/>
            </a:pPr>
            <a:r>
              <a:rPr lang="en-US" sz="1400" dirty="0"/>
              <a:t>Excludes developmental, dual credit, credit-by-exam, &amp; vocational/technical courses.  Hours earned by the student at a private institution or out-of-state institution do not count towards excess hours.  </a:t>
            </a:r>
            <a:endParaRPr lang="en-US" sz="12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0514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Six-Drop Limit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Legislative mandate.</a:t>
            </a:r>
          </a:p>
          <a:p>
            <a:r>
              <a:rPr lang="en-US" sz="1800" dirty="0"/>
              <a:t>Students enrolling in higher education for the first time during the fall 2007 academic term or any term subsequent to the fall 2007 term may drop a total of six courses.</a:t>
            </a:r>
          </a:p>
          <a:p>
            <a:r>
              <a:rPr lang="en-US" sz="1800" dirty="0"/>
              <a:t>Drop total includes any course a transfer student has dropped at another Texas public institution of higher education. </a:t>
            </a:r>
          </a:p>
          <a:p>
            <a:r>
              <a:rPr lang="en-US" sz="1800" dirty="0"/>
              <a:t>Does not apply to courses dropped prior to the census date or courses dropped with a grade of WF and does not apply if the student withdraws for the term or session.</a:t>
            </a:r>
          </a:p>
          <a:p>
            <a:r>
              <a:rPr lang="en-US" sz="1800" dirty="0"/>
              <a:t>Exemptions do exist.</a:t>
            </a:r>
          </a:p>
          <a:p>
            <a:r>
              <a:rPr lang="en-US" sz="1800" dirty="0"/>
              <a:t>What happens after six drops?  Grade assigned as earned.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6679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$1,000 Tuition Rebate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1800" dirty="0"/>
              <a:t>A few of the major rules: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Attempted no more than 3-hours in excess of the minimum degree requirements.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Always been entitled to pay Texas resident tuition.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Notify TWU of intention to apply for the $1000 Rebate in the graduating semester.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Beginning Fall 2005 new students must graduate in 4-years.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1F0A78"/>
                </a:solidFill>
              </a:rPr>
              <a:t>www.twu.edu/registrar/tuition-rebate-plan.asp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8527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838200" y="171450"/>
            <a:ext cx="65913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Privacy of Educational Records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33450" y="811530"/>
            <a:ext cx="7753350" cy="3429000"/>
          </a:xfrm>
        </p:spPr>
        <p:txBody>
          <a:bodyPr/>
          <a:lstStyle/>
          <a:p>
            <a:pPr marL="34290" indent="0">
              <a:buNone/>
            </a:pPr>
            <a:endParaRPr lang="en-US" dirty="0"/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It is a violation of federal law (FERPA) to release student educational information without student consent</a:t>
            </a:r>
          </a:p>
          <a:p>
            <a:pPr marL="0" indent="0">
              <a:buNone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All faculty are required to take mandatory FERPA training through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Canvas.  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Instructions available </a:t>
            </a:r>
            <a:r>
              <a:rPr lang="en-US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</a:p>
          <a:p>
            <a:pPr marL="457200" lvl="1" indent="0">
              <a:buNone/>
            </a:pPr>
            <a:r>
              <a:rPr lang="en-US" sz="1400" dirty="0">
                <a:hlinkClick r:id="rId3"/>
              </a:rPr>
              <a:t>https://twu.edu/registrar/family-educational-rights-and-privacy-act-ferpa</a:t>
            </a:r>
            <a:endParaRPr lang="en-US" sz="1400" dirty="0" smtClean="0"/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Never post grades by name, ID, or SSN.  </a:t>
            </a:r>
          </a:p>
        </p:txBody>
      </p:sp>
    </p:spTree>
    <p:extLst>
      <p:ext uri="{BB962C8B-B14F-4D97-AF65-F5344CB8AC3E}">
        <p14:creationId xmlns:p14="http://schemas.microsoft.com/office/powerpoint/2010/main" val="566944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646366" y="259080"/>
            <a:ext cx="6226874" cy="8001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61510" y="1274680"/>
            <a:ext cx="2735407" cy="330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50" b="1" dirty="0" smtClean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Jenna Lee</a:t>
            </a:r>
            <a:endParaRPr lang="en-US" sz="2250" b="1" dirty="0">
              <a:solidFill>
                <a:srgbClr val="7814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b="1" dirty="0" smtClean="0">
                <a:solidFill>
                  <a:srgbClr val="000066"/>
                </a:solidFill>
              </a:rPr>
              <a:t>University Registrar</a:t>
            </a:r>
            <a:endParaRPr lang="en-US" b="1" dirty="0">
              <a:solidFill>
                <a:srgbClr val="000066"/>
              </a:solidFill>
            </a:endParaRPr>
          </a:p>
          <a:p>
            <a:pPr algn="ctr"/>
            <a:r>
              <a:rPr lang="en-US" b="1" dirty="0" smtClean="0">
                <a:solidFill>
                  <a:srgbClr val="000066"/>
                </a:solidFill>
              </a:rPr>
              <a:t>jlee11@twu.edu</a:t>
            </a:r>
            <a:endParaRPr lang="en-US" b="1" dirty="0">
              <a:solidFill>
                <a:srgbClr val="000066"/>
              </a:solidFill>
            </a:endParaRPr>
          </a:p>
          <a:p>
            <a:pPr algn="ctr"/>
            <a:r>
              <a:rPr lang="en-US" b="1" dirty="0" smtClean="0">
                <a:solidFill>
                  <a:srgbClr val="000066"/>
                </a:solidFill>
              </a:rPr>
              <a:t>940-898-3735</a:t>
            </a:r>
            <a:endParaRPr lang="en-US" b="1" dirty="0">
              <a:solidFill>
                <a:srgbClr val="000066"/>
              </a:solidFill>
            </a:endParaRPr>
          </a:p>
          <a:p>
            <a:pPr algn="ctr"/>
            <a:endParaRPr lang="en-US" b="1" dirty="0">
              <a:solidFill>
                <a:srgbClr val="000066"/>
              </a:solidFill>
            </a:endParaRPr>
          </a:p>
          <a:p>
            <a:pPr algn="ctr"/>
            <a:r>
              <a:rPr lang="en-US" sz="2100" b="1" dirty="0">
                <a:solidFill>
                  <a:srgbClr val="7814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Registrar</a:t>
            </a:r>
          </a:p>
          <a:p>
            <a:pPr algn="ctr"/>
            <a:r>
              <a:rPr lang="en-US" b="1" dirty="0" smtClean="0">
                <a:solidFill>
                  <a:srgbClr val="781426"/>
                </a:solidFill>
              </a:rPr>
              <a:t>GRB 230</a:t>
            </a:r>
            <a:endParaRPr lang="en-US" b="1" dirty="0">
              <a:solidFill>
                <a:srgbClr val="781426"/>
              </a:solidFill>
            </a:endParaRPr>
          </a:p>
          <a:p>
            <a:pPr algn="ctr"/>
            <a:r>
              <a:rPr lang="en-US" b="1" dirty="0">
                <a:solidFill>
                  <a:srgbClr val="000066"/>
                </a:solidFill>
              </a:rPr>
              <a:t>940-898-3036</a:t>
            </a:r>
          </a:p>
          <a:p>
            <a:pPr algn="ctr"/>
            <a:r>
              <a:rPr lang="en-US" b="1" dirty="0">
                <a:solidFill>
                  <a:srgbClr val="000066"/>
                </a:solidFill>
              </a:rPr>
              <a:t>registrar@twu.edu</a:t>
            </a:r>
          </a:p>
          <a:p>
            <a:pPr algn="ctr"/>
            <a:r>
              <a:rPr lang="en-US" b="1" dirty="0">
                <a:solidFill>
                  <a:srgbClr val="000066"/>
                </a:solidFill>
              </a:rPr>
              <a:t>www.twu.edu/registrar</a:t>
            </a:r>
          </a:p>
          <a:p>
            <a:pPr algn="ctr"/>
            <a:endParaRPr lang="en-US" sz="21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025" y="1207769"/>
            <a:ext cx="1885950" cy="3208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96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Registrar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3554"/>
            <a:ext cx="8229600" cy="3665973"/>
          </a:xfrm>
        </p:spPr>
        <p:txBody>
          <a:bodyPr/>
          <a:lstStyle/>
          <a:p>
            <a:pPr marL="0" indent="0" algn="ctr">
              <a:buNone/>
            </a:pPr>
            <a:endParaRPr lang="en-US" dirty="0">
              <a:solidFill>
                <a:srgbClr val="781426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://twu.edu/registrar/resources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</a:p>
          <a:p>
            <a:pPr algn="r"/>
            <a:endParaRPr lang="en-US" b="1" dirty="0">
              <a:solidFill>
                <a:srgbClr val="781426"/>
              </a:solidFill>
            </a:endParaRPr>
          </a:p>
          <a:p>
            <a:pPr algn="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66" y="2404218"/>
            <a:ext cx="3220410" cy="21453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92876" y="2826641"/>
            <a:ext cx="42454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781426"/>
                </a:solidFill>
              </a:rPr>
              <a:t>Jenna Lee</a:t>
            </a:r>
          </a:p>
          <a:p>
            <a:pPr algn="ctr"/>
            <a:r>
              <a:rPr lang="en-US" sz="3200" b="1" dirty="0" smtClean="0">
                <a:solidFill>
                  <a:srgbClr val="781426"/>
                </a:solidFill>
              </a:rPr>
              <a:t>University Registrar</a:t>
            </a:r>
          </a:p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jlee11@twu.edu</a:t>
            </a: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46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the Registrar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174" y="993655"/>
            <a:ext cx="8229600" cy="3665973"/>
          </a:xfrm>
        </p:spPr>
        <p:txBody>
          <a:bodyPr/>
          <a:lstStyle/>
          <a:p>
            <a:r>
              <a:rPr lang="en-US" sz="2400" dirty="0" smtClean="0"/>
              <a:t>Custodian of Official Academic Records</a:t>
            </a:r>
          </a:p>
          <a:p>
            <a:r>
              <a:rPr lang="en-US" sz="2400" dirty="0" smtClean="0"/>
              <a:t>Registration</a:t>
            </a:r>
          </a:p>
          <a:p>
            <a:r>
              <a:rPr lang="en-US" sz="2400" dirty="0" smtClean="0"/>
              <a:t>State of Texas Exemptions and Waivers</a:t>
            </a:r>
          </a:p>
          <a:p>
            <a:r>
              <a:rPr lang="en-US" sz="2400" dirty="0" smtClean="0"/>
              <a:t>Residency</a:t>
            </a:r>
          </a:p>
          <a:p>
            <a:r>
              <a:rPr lang="en-US" sz="2400" dirty="0" smtClean="0"/>
              <a:t>Enrollment Certifications</a:t>
            </a:r>
          </a:p>
          <a:p>
            <a:r>
              <a:rPr lang="en-US" sz="2400" dirty="0" smtClean="0"/>
              <a:t>Transcripts</a:t>
            </a:r>
          </a:p>
          <a:p>
            <a:r>
              <a:rPr lang="en-US" sz="2400" dirty="0" smtClean="0"/>
              <a:t>VA &amp; Hazelwood Benefits</a:t>
            </a:r>
          </a:p>
          <a:p>
            <a:r>
              <a:rPr lang="en-US" sz="2400" dirty="0" smtClean="0"/>
              <a:t>Graduation Certification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744" y="2587402"/>
            <a:ext cx="3068546" cy="20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09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Request official transcripts &amp; view unofficial transcripts</a:t>
            </a:r>
          </a:p>
          <a:p>
            <a:r>
              <a:rPr lang="en-US" sz="2000" dirty="0" smtClean="0"/>
              <a:t>View and print schedule</a:t>
            </a:r>
          </a:p>
          <a:p>
            <a:r>
              <a:rPr lang="en-US" sz="2000" dirty="0" smtClean="0"/>
              <a:t>Change Address</a:t>
            </a:r>
          </a:p>
          <a:p>
            <a:r>
              <a:rPr lang="en-US" sz="2000" b="1" dirty="0" smtClean="0"/>
              <a:t>Register for classes</a:t>
            </a:r>
          </a:p>
          <a:p>
            <a:r>
              <a:rPr lang="en-US" sz="2000" dirty="0" smtClean="0"/>
              <a:t>Apply for graduation</a:t>
            </a:r>
          </a:p>
          <a:p>
            <a:r>
              <a:rPr lang="en-US" sz="2000" dirty="0" smtClean="0"/>
              <a:t>Check grades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8648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Students can access their grades online through Self-Service 24-hours a day</a:t>
            </a:r>
          </a:p>
          <a:p>
            <a:endParaRPr lang="en-US" sz="2400" dirty="0" smtClean="0"/>
          </a:p>
          <a:p>
            <a:r>
              <a:rPr lang="en-US" sz="2400" dirty="0" smtClean="0"/>
              <a:t>Grades are usually available the Tuesday after final exams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7506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FERPA: Family Educational Right and Privacy Act</a:t>
            </a:r>
          </a:p>
          <a:p>
            <a:r>
              <a:rPr lang="en-US" sz="2400" dirty="0" smtClean="0"/>
              <a:t>Parents can view student’s record only with written signed consent from the student or by providing proof of dependency (most recent tax return)</a:t>
            </a:r>
          </a:p>
          <a:p>
            <a:r>
              <a:rPr lang="en-US" sz="2400" dirty="0" smtClean="0"/>
              <a:t>Withhold Directory Information</a:t>
            </a:r>
          </a:p>
          <a:p>
            <a:pPr lvl="1"/>
            <a:r>
              <a:rPr lang="en-US" sz="2000" dirty="0" smtClean="0"/>
              <a:t>Directory information is listed in the online student handbook, university catalog and at twu.edu/registrar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1377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Release Form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2357" y="115386"/>
            <a:ext cx="4790853" cy="49585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68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 Tips for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Check TWU E-mail frequently</a:t>
            </a:r>
          </a:p>
          <a:p>
            <a:pPr lvl="1"/>
            <a:r>
              <a:rPr lang="en-US" sz="1600" dirty="0" smtClean="0"/>
              <a:t>Links at bottom of every TWU webpage, in Pioneer Portal and in </a:t>
            </a:r>
            <a:r>
              <a:rPr lang="en-US" sz="1600" dirty="0" err="1" smtClean="0"/>
              <a:t>WebAdvisor</a:t>
            </a:r>
          </a:p>
          <a:p>
            <a:r>
              <a:rPr lang="en-US" sz="2400" dirty="0" smtClean="0"/>
              <a:t>Double-check schedule in </a:t>
            </a:r>
            <a:r>
              <a:rPr lang="en-US" sz="2400" i="1" dirty="0" smtClean="0"/>
              <a:t>Student Planning</a:t>
            </a:r>
            <a:endParaRPr lang="en-US" sz="2400" i="1" dirty="0"/>
          </a:p>
          <a:p>
            <a:pPr marL="457200" lvl="1" indent="0">
              <a:buNone/>
            </a:pPr>
            <a:r>
              <a:rPr lang="en-US" sz="1600" i="1" dirty="0" smtClean="0"/>
              <a:t>	Registered: GREEN		Planned: YELLOW</a:t>
            </a:r>
            <a:endParaRPr lang="en-US" sz="1600" i="1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934" y="2915652"/>
            <a:ext cx="5329181" cy="1295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11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 Tips for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Refer to the Academic Colander </a:t>
            </a:r>
            <a:r>
              <a:rPr lang="en-US" sz="2400" b="1" i="1" dirty="0" smtClean="0"/>
              <a:t>often</a:t>
            </a:r>
            <a:endParaRPr lang="en-US" sz="1600" b="1" i="1" dirty="0"/>
          </a:p>
          <a:p>
            <a:pPr lvl="1"/>
            <a:r>
              <a:rPr lang="en-US" sz="1600" dirty="0" smtClean="0"/>
              <a:t>Link in </a:t>
            </a:r>
            <a:r>
              <a:rPr lang="en-US" sz="1600" dirty="0" err="1" smtClean="0"/>
              <a:t>WebAdvisor</a:t>
            </a:r>
            <a:r>
              <a:rPr lang="en-US" sz="1600" dirty="0" smtClean="0"/>
              <a:t>: </a:t>
            </a:r>
            <a:r>
              <a:rPr lang="en-US" sz="1600" b="1" u="sng" dirty="0">
                <a:solidFill>
                  <a:srgbClr val="0000FF"/>
                </a:solidFill>
                <a:latin typeface="Calibri" panose="020F0502020204030204" pitchFamily="34" charset="0"/>
              </a:rPr>
              <a:t>Academic Calendars and Catalogs</a:t>
            </a:r>
          </a:p>
          <a:p>
            <a:pPr lvl="1"/>
            <a:r>
              <a:rPr lang="en-US" sz="1600" dirty="0" smtClean="0"/>
              <a:t>Accessible from any TWU webpage through Index</a:t>
            </a:r>
          </a:p>
          <a:p>
            <a:pPr lvl="1"/>
            <a:r>
              <a:rPr lang="en-US" sz="1600" dirty="0" smtClean="0"/>
              <a:t>Deadlines &amp; Registration Periods</a:t>
            </a:r>
          </a:p>
          <a:p>
            <a:pPr lvl="2"/>
            <a:r>
              <a:rPr lang="en-US" sz="1200" dirty="0" smtClean="0"/>
              <a:t>Payment, Drop/Add, Withdrawal</a:t>
            </a:r>
          </a:p>
          <a:p>
            <a:pPr lvl="1"/>
            <a:r>
              <a:rPr lang="en-US" sz="1600" dirty="0" smtClean="0"/>
              <a:t>All important </a:t>
            </a:r>
            <a:r>
              <a:rPr lang="en-US" sz="1600" b="1" dirty="0" smtClean="0"/>
              <a:t>“Census Date”</a:t>
            </a:r>
            <a:endParaRPr lang="en-US" sz="1600" b="1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26241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626</Words>
  <Application>Microsoft Office PowerPoint</Application>
  <PresentationFormat>On-screen Show (16:9)</PresentationFormat>
  <Paragraphs>99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Century Gothic</vt:lpstr>
      <vt:lpstr>Office Theme</vt:lpstr>
      <vt:lpstr>Small Decisions… … Big Impacts </vt:lpstr>
      <vt:lpstr>Office of the Registrar</vt:lpstr>
      <vt:lpstr>Office of the Registrar</vt:lpstr>
      <vt:lpstr>Online Services</vt:lpstr>
      <vt:lpstr>Grades</vt:lpstr>
      <vt:lpstr>Record Security</vt:lpstr>
      <vt:lpstr>Release Form</vt:lpstr>
      <vt:lpstr>Easy Tips for Success</vt:lpstr>
      <vt:lpstr>Easy Tips for Success</vt:lpstr>
      <vt:lpstr>Academic Calendar</vt:lpstr>
      <vt:lpstr>Academic Calendar</vt:lpstr>
      <vt:lpstr>PowerPoint Presentation</vt:lpstr>
      <vt:lpstr>PowerPoint Presentation</vt:lpstr>
      <vt:lpstr>Important Texas Legislation Regarding Timely Completion of Degree</vt:lpstr>
      <vt:lpstr>Excess Hours</vt:lpstr>
      <vt:lpstr>Six-Drop Limit</vt:lpstr>
      <vt:lpstr>$1,000 Tuition Rebate</vt:lpstr>
      <vt:lpstr>Privacy of Educational Records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Lee, Jenna</cp:lastModifiedBy>
  <cp:revision>65</cp:revision>
  <dcterms:created xsi:type="dcterms:W3CDTF">2010-04-12T23:12:02Z</dcterms:created>
  <dcterms:modified xsi:type="dcterms:W3CDTF">2022-06-02T21:35:43Z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