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tags/tag11.xml" ContentType="application/vnd.openxmlformats-officedocument.presentationml.tags+xml"/>
  <Override PartName="/ppt/notesSlides/notesSlide12.xml" ContentType="application/vnd.openxmlformats-officedocument.presentationml.notesSlide+xml"/>
  <Override PartName="/ppt/tags/tag12.xml" ContentType="application/vnd.openxmlformats-officedocument.presentationml.tags+xml"/>
  <Override PartName="/ppt/notesSlides/notesSlide13.xml" ContentType="application/vnd.openxmlformats-officedocument.presentationml.notesSlide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31"/>
  </p:notesMasterIdLst>
  <p:handoutMasterIdLst>
    <p:handoutMasterId r:id="rId32"/>
  </p:handoutMasterIdLst>
  <p:sldIdLst>
    <p:sldId id="256" r:id="rId5"/>
    <p:sldId id="260" r:id="rId6"/>
    <p:sldId id="261" r:id="rId7"/>
    <p:sldId id="258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3" r:id="rId26"/>
    <p:sldId id="279" r:id="rId27"/>
    <p:sldId id="280" r:id="rId28"/>
    <p:sldId id="281" r:id="rId29"/>
    <p:sldId id="282" r:id="rId3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14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89" autoAdjust="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108" y="45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886651-2FE8-7F43-94E1-FB39378E917A}" type="datetime1">
              <a:rPr lang="en-US" smtClean="0"/>
              <a:t>8/12/2025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FB52F7-75EC-8541-BA71-630A17CB1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7813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823155-A3D0-384D-B9D7-615F5EE499AC}" type="datetime1">
              <a:rPr lang="en-US" smtClean="0"/>
              <a:t>8/12/2025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7AB39-AFCD-1849-AF78-20F5D045D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3970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0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2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3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7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4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8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5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9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6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0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7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8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7FD09D-7211-4295-9448-8D74D381405B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  <p:custDataLst>
              <p:tags r:id="rId1"/>
            </p:custDataLst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Starter Slide.	</a:t>
            </a:r>
          </a:p>
        </p:txBody>
      </p:sp>
    </p:spTree>
    <p:extLst>
      <p:ext uri="{BB962C8B-B14F-4D97-AF65-F5344CB8AC3E}">
        <p14:creationId xmlns:p14="http://schemas.microsoft.com/office/powerpoint/2010/main" val="5043783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7FD09D-7211-4295-9448-8D74D381405B}" type="slidenum">
              <a:rPr lang="en-US" smtClean="0">
                <a:solidFill>
                  <a:prstClr val="black"/>
                </a:solidFill>
              </a:rPr>
              <a:pPr/>
              <a:t>23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  <p:custDataLst>
              <p:tags r:id="rId1"/>
            </p:custDataLst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Starter Slide.	</a:t>
            </a:r>
          </a:p>
        </p:txBody>
      </p:sp>
    </p:spTree>
    <p:extLst>
      <p:ext uri="{BB962C8B-B14F-4D97-AF65-F5344CB8AC3E}">
        <p14:creationId xmlns:p14="http://schemas.microsoft.com/office/powerpoint/2010/main" val="19585998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7FD09D-7211-4295-9448-8D74D381405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  <p:custDataLst>
              <p:tags r:id="rId1"/>
            </p:custDataLst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Starter Slide.	</a:t>
            </a:r>
          </a:p>
        </p:txBody>
      </p:sp>
    </p:spTree>
    <p:extLst>
      <p:ext uri="{BB962C8B-B14F-4D97-AF65-F5344CB8AC3E}">
        <p14:creationId xmlns:p14="http://schemas.microsoft.com/office/powerpoint/2010/main" val="42569555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7FD09D-7211-4295-9448-8D74D381405B}" type="slidenum">
              <a:rPr lang="en-US" smtClean="0">
                <a:solidFill>
                  <a:prstClr val="black"/>
                </a:solidFill>
              </a:rPr>
              <a:pPr/>
              <a:t>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  <p:custDataLst>
              <p:tags r:id="rId1"/>
            </p:custDataLst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Starter Slide.	</a:t>
            </a:r>
          </a:p>
        </p:txBody>
      </p:sp>
    </p:spTree>
    <p:extLst>
      <p:ext uri="{BB962C8B-B14F-4D97-AF65-F5344CB8AC3E}">
        <p14:creationId xmlns:p14="http://schemas.microsoft.com/office/powerpoint/2010/main" val="42298678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7FD09D-7211-4295-9448-8D74D381405B}" type="slidenum">
              <a:rPr lang="en-US" smtClean="0">
                <a:solidFill>
                  <a:prstClr val="black"/>
                </a:solidFill>
              </a:rPr>
              <a:pPr/>
              <a:t>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  <p:custDataLst>
              <p:tags r:id="rId1"/>
            </p:custDataLst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Starter Slide.	</a:t>
            </a:r>
          </a:p>
        </p:txBody>
      </p:sp>
    </p:spTree>
    <p:extLst>
      <p:ext uri="{BB962C8B-B14F-4D97-AF65-F5344CB8AC3E}">
        <p14:creationId xmlns:p14="http://schemas.microsoft.com/office/powerpoint/2010/main" val="2297049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7FD09D-7211-4295-9448-8D74D381405B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  <p:custDataLst>
              <p:tags r:id="rId1"/>
            </p:custDataLst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Starter Slide.	</a:t>
            </a:r>
          </a:p>
        </p:txBody>
      </p:sp>
    </p:spTree>
    <p:extLst>
      <p:ext uri="{BB962C8B-B14F-4D97-AF65-F5344CB8AC3E}">
        <p14:creationId xmlns:p14="http://schemas.microsoft.com/office/powerpoint/2010/main" val="13494288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7FD09D-7211-4295-9448-8D74D381405B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  <p:custDataLst>
              <p:tags r:id="rId1"/>
            </p:custDataLst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Starter Slide.	</a:t>
            </a:r>
          </a:p>
        </p:txBody>
      </p:sp>
    </p:spTree>
    <p:extLst>
      <p:ext uri="{BB962C8B-B14F-4D97-AF65-F5344CB8AC3E}">
        <p14:creationId xmlns:p14="http://schemas.microsoft.com/office/powerpoint/2010/main" val="5012669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7FD09D-7211-4295-9448-8D74D381405B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  <p:custDataLst>
              <p:tags r:id="rId1"/>
            </p:custDataLst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Starter Slide.	</a:t>
            </a:r>
          </a:p>
        </p:txBody>
      </p:sp>
    </p:spTree>
    <p:extLst>
      <p:ext uri="{BB962C8B-B14F-4D97-AF65-F5344CB8AC3E}">
        <p14:creationId xmlns:p14="http://schemas.microsoft.com/office/powerpoint/2010/main" val="1521384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7FD09D-7211-4295-9448-8D74D381405B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  <p:custDataLst>
              <p:tags r:id="rId1"/>
            </p:custDataLst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Starter Slide.	</a:t>
            </a:r>
          </a:p>
        </p:txBody>
      </p:sp>
    </p:spTree>
    <p:extLst>
      <p:ext uri="{BB962C8B-B14F-4D97-AF65-F5344CB8AC3E}">
        <p14:creationId xmlns:p14="http://schemas.microsoft.com/office/powerpoint/2010/main" val="2600721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7FD09D-7211-4295-9448-8D74D381405B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  <p:custDataLst>
              <p:tags r:id="rId1"/>
            </p:custDataLst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Starter Slide.	</a:t>
            </a:r>
          </a:p>
        </p:txBody>
      </p:sp>
    </p:spTree>
    <p:extLst>
      <p:ext uri="{BB962C8B-B14F-4D97-AF65-F5344CB8AC3E}">
        <p14:creationId xmlns:p14="http://schemas.microsoft.com/office/powerpoint/2010/main" val="14127681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7FD09D-7211-4295-9448-8D74D381405B}" type="slidenum">
              <a:rPr lang="en-US" smtClean="0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  <p:custDataLst>
              <p:tags r:id="rId1"/>
            </p:custDataLst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Starter Slide.	</a:t>
            </a:r>
          </a:p>
        </p:txBody>
      </p:sp>
    </p:spTree>
    <p:extLst>
      <p:ext uri="{BB962C8B-B14F-4D97-AF65-F5344CB8AC3E}">
        <p14:creationId xmlns:p14="http://schemas.microsoft.com/office/powerpoint/2010/main" val="36717979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7FD09D-7211-4295-9448-8D74D381405B}" type="slidenum">
              <a:rPr lang="en-US" smtClean="0">
                <a:solidFill>
                  <a:prstClr val="black"/>
                </a:solidFill>
              </a:rPr>
              <a:pPr/>
              <a:t>21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  <p:custDataLst>
              <p:tags r:id="rId1"/>
            </p:custDataLst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Starter Slide.	</a:t>
            </a:r>
          </a:p>
        </p:txBody>
      </p:sp>
    </p:spTree>
    <p:extLst>
      <p:ext uri="{BB962C8B-B14F-4D97-AF65-F5344CB8AC3E}">
        <p14:creationId xmlns:p14="http://schemas.microsoft.com/office/powerpoint/2010/main" val="16059254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7FD09D-7211-4295-9448-8D74D381405B}" type="slidenum">
              <a:rPr lang="en-US" smtClean="0">
                <a:solidFill>
                  <a:prstClr val="black"/>
                </a:solidFill>
              </a:rPr>
              <a:pPr/>
              <a:t>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  <p:custDataLst>
              <p:tags r:id="rId1"/>
            </p:custDataLst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Starter Slide.	</a:t>
            </a:r>
          </a:p>
        </p:txBody>
      </p:sp>
    </p:spTree>
    <p:extLst>
      <p:ext uri="{BB962C8B-B14F-4D97-AF65-F5344CB8AC3E}">
        <p14:creationId xmlns:p14="http://schemas.microsoft.com/office/powerpoint/2010/main" val="235420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81697"/>
            <a:ext cx="7772400" cy="110251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665973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/>
                <a:cs typeface="Century Gothic"/>
              </a:defRPr>
            </a:lvl1pPr>
            <a:lvl2pPr>
              <a:defRPr>
                <a:latin typeface="Century Gothic"/>
                <a:cs typeface="Century Gothic"/>
              </a:defRPr>
            </a:lvl2pPr>
            <a:lvl3pPr>
              <a:defRPr>
                <a:latin typeface="Century Gothic"/>
                <a:cs typeface="Century Gothic"/>
              </a:defRPr>
            </a:lvl3pPr>
            <a:lvl4pPr>
              <a:defRPr>
                <a:latin typeface="Century Gothic"/>
                <a:cs typeface="Century Gothic"/>
              </a:defRPr>
            </a:lvl4pPr>
            <a:lvl5pPr>
              <a:defRPr>
                <a:latin typeface="Century Gothic"/>
                <a:cs typeface="Century Gothic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607039" y="4727624"/>
            <a:ext cx="34139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31F7BE8-B411-4D03-A9EF-BBEEC8D7F5C1}" type="slidenum">
              <a:rPr lang="en-US" sz="1000" smtClean="0">
                <a:latin typeface="Century Gothic"/>
                <a:cs typeface="Century Gothic"/>
              </a:rPr>
              <a:pPr/>
              <a:t>‹#›</a:t>
            </a:fld>
            <a:endParaRPr lang="en-US" sz="1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687378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687378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607039" y="4727624"/>
            <a:ext cx="34139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31F7BE8-B411-4D03-A9EF-BBEEC8D7F5C1}" type="slidenum">
              <a:rPr lang="en-US" sz="1000" smtClean="0">
                <a:latin typeface="Century Gothic"/>
                <a:cs typeface="Century Gothic"/>
              </a:rPr>
              <a:pPr/>
              <a:t>‹#›</a:t>
            </a:fld>
            <a:endParaRPr lang="en-US" sz="1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55525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Century Gothic"/>
                <a:cs typeface="Century Gothic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5"/>
            <a:ext cx="4040188" cy="325637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Century Gothic"/>
                <a:cs typeface="Century Gothic"/>
              </a:defRPr>
            </a:lvl1pPr>
            <a:lvl2pPr>
              <a:defRPr sz="2000">
                <a:latin typeface="Century Gothic"/>
                <a:cs typeface="Century Gothic"/>
              </a:defRPr>
            </a:lvl2pPr>
            <a:lvl3pPr>
              <a:defRPr sz="1800">
                <a:latin typeface="Century Gothic"/>
                <a:cs typeface="Century Gothic"/>
              </a:defRPr>
            </a:lvl3pPr>
            <a:lvl4pPr>
              <a:defRPr sz="1600">
                <a:latin typeface="Century Gothic"/>
                <a:cs typeface="Century Gothic"/>
              </a:defRPr>
            </a:lvl4pPr>
            <a:lvl5pPr>
              <a:defRPr sz="1600">
                <a:latin typeface="Century Gothic"/>
                <a:cs typeface="Century Gothic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55525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Century Gothic"/>
                <a:cs typeface="Century Gothic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5"/>
            <a:ext cx="4041775" cy="325637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Century Gothic"/>
                <a:cs typeface="Century Gothic"/>
              </a:defRPr>
            </a:lvl1pPr>
            <a:lvl2pPr>
              <a:defRPr sz="2000">
                <a:latin typeface="Century Gothic"/>
                <a:cs typeface="Century Gothic"/>
              </a:defRPr>
            </a:lvl2pPr>
            <a:lvl3pPr>
              <a:defRPr sz="1800">
                <a:latin typeface="Century Gothic"/>
                <a:cs typeface="Century Gothic"/>
              </a:defRPr>
            </a:lvl3pPr>
            <a:lvl4pPr>
              <a:defRPr sz="1600">
                <a:latin typeface="Century Gothic"/>
                <a:cs typeface="Century Gothic"/>
              </a:defRPr>
            </a:lvl4pPr>
            <a:lvl5pPr>
              <a:defRPr sz="1600">
                <a:latin typeface="Century Gothic"/>
                <a:cs typeface="Century Gothic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8607039" y="4727624"/>
            <a:ext cx="34139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31F7BE8-B411-4D03-A9EF-BBEEC8D7F5C1}" type="slidenum">
              <a:rPr lang="en-US" sz="1000" smtClean="0">
                <a:latin typeface="Century Gothic"/>
                <a:cs typeface="Century Gothic"/>
              </a:rPr>
              <a:pPr/>
              <a:t>‹#›</a:t>
            </a:fld>
            <a:endParaRPr lang="en-US" sz="1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3478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Century Gothic"/>
                <a:cs typeface="Century Gothic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668471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Century Gothic"/>
                <a:cs typeface="Century Gothic"/>
              </a:defRPr>
            </a:lvl1pPr>
            <a:lvl2pPr>
              <a:defRPr sz="2800">
                <a:latin typeface="Century Gothic"/>
                <a:cs typeface="Century Gothic"/>
              </a:defRPr>
            </a:lvl2pPr>
            <a:lvl3pPr>
              <a:defRPr sz="2400">
                <a:latin typeface="Century Gothic"/>
                <a:cs typeface="Century Gothic"/>
              </a:defRPr>
            </a:lvl3pPr>
            <a:lvl4pPr>
              <a:defRPr sz="2000">
                <a:latin typeface="Century Gothic"/>
                <a:cs typeface="Century Gothic"/>
              </a:defRPr>
            </a:lvl4pPr>
            <a:lvl5pPr>
              <a:defRPr sz="2000">
                <a:latin typeface="Century Gothic"/>
                <a:cs typeface="Century Gothic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7969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entury Gothic"/>
                <a:cs typeface="Century Gothic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607039" y="4727624"/>
            <a:ext cx="34139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31F7BE8-B411-4D03-A9EF-BBEEC8D7F5C1}" type="slidenum">
              <a:rPr lang="en-US" sz="1000" smtClean="0">
                <a:latin typeface="Century Gothic"/>
                <a:cs typeface="Century Gothic"/>
              </a:rPr>
              <a:pPr/>
              <a:t>‹#›</a:t>
            </a:fld>
            <a:endParaRPr lang="en-US" sz="1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541677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Century Gothic"/>
                <a:cs typeface="Century Gothic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196745"/>
            <a:ext cx="5486400" cy="7692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entury Gothic"/>
                <a:cs typeface="Century Gothic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607039" y="4727624"/>
            <a:ext cx="34139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31F7BE8-B411-4D03-A9EF-BBEEC8D7F5C1}" type="slidenum">
              <a:rPr lang="en-US" sz="1000" smtClean="0">
                <a:latin typeface="Century Gothic"/>
                <a:cs typeface="Century Gothic"/>
              </a:rPr>
              <a:pPr/>
              <a:t>‹#›</a:t>
            </a:fld>
            <a:endParaRPr lang="en-US" sz="1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2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9" r:id="rId3"/>
    <p:sldLayoutId id="2147493460" r:id="rId4"/>
    <p:sldLayoutId id="2147493463" r:id="rId5"/>
    <p:sldLayoutId id="2147493464" r:id="rId6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twu.bridgeapp.com/learner/courses/cc9deb5c/enrol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32650"/>
            <a:ext cx="7772400" cy="1223573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the Registrar</a:t>
            </a:r>
            <a:br>
              <a:rPr lang="en-US" sz="4400" b="1" dirty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4400" dirty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100" dirty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Graduate Teaching Assistant Orientation</a:t>
            </a:r>
            <a:br>
              <a:rPr lang="en-US" dirty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100" dirty="0">
              <a:solidFill>
                <a:srgbClr val="78142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93559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7F6EF9D-DC50-2825-52E4-70A7867E8D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5025" y="76200"/>
            <a:ext cx="5591878" cy="4602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382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 descr="Large confetti"/>
          <p:cNvSpPr>
            <a:spLocks noGrp="1" noChangeArrowheads="1"/>
          </p:cNvSpPr>
          <p:nvPr>
            <p:ph idx="1"/>
          </p:nvPr>
        </p:nvSpPr>
        <p:spPr>
          <a:xfrm>
            <a:off x="457200" y="651180"/>
            <a:ext cx="8229600" cy="3665973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sz="6000" b="1" dirty="0">
                <a:solidFill>
                  <a:srgbClr val="781426"/>
                </a:solidFill>
              </a:rPr>
              <a:t>Class Rosters, </a:t>
            </a:r>
          </a:p>
          <a:p>
            <a:pPr marL="0" indent="0" algn="ctr" eaLnBrk="1" hangingPunct="1">
              <a:buNone/>
            </a:pPr>
            <a:r>
              <a:rPr lang="en-US" sz="6000" b="1" dirty="0">
                <a:solidFill>
                  <a:srgbClr val="781426"/>
                </a:solidFill>
              </a:rPr>
              <a:t>Early Alert, </a:t>
            </a:r>
          </a:p>
          <a:p>
            <a:pPr marL="0" indent="0" algn="ctr" eaLnBrk="1" hangingPunct="1">
              <a:buNone/>
            </a:pPr>
            <a:r>
              <a:rPr lang="en-US" sz="6000" b="1" dirty="0">
                <a:solidFill>
                  <a:srgbClr val="781426"/>
                </a:solidFill>
              </a:rPr>
              <a:t>&amp; Grading</a:t>
            </a:r>
          </a:p>
        </p:txBody>
      </p:sp>
    </p:spTree>
    <p:extLst>
      <p:ext uri="{BB962C8B-B14F-4D97-AF65-F5344CB8AC3E}">
        <p14:creationId xmlns:p14="http://schemas.microsoft.com/office/powerpoint/2010/main" val="1280044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Rosters &amp; Grading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52799"/>
          </a:xfrm>
        </p:spPr>
        <p:txBody>
          <a:bodyPr/>
          <a:lstStyle/>
          <a:p>
            <a:pPr marL="45720" indent="0"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All rosters and grade submissions are done online through Faculty Self-Service:</a:t>
            </a:r>
          </a:p>
          <a:p>
            <a:pPr marL="45720" indent="0">
              <a:buNone/>
            </a:pPr>
            <a:endParaRPr lang="en-US" sz="2000" dirty="0"/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Go to </a:t>
            </a:r>
            <a:r>
              <a:rPr lang="en-US" sz="2400" b="1" dirty="0">
                <a:solidFill>
                  <a:srgbClr val="7814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selfservice.twu.edu</a:t>
            </a:r>
            <a:endParaRPr lang="en-US" sz="2400" dirty="0">
              <a:solidFill>
                <a:srgbClr val="78142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Log in using your TWU username &amp; password (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userame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must be in all lower-case)</a:t>
            </a:r>
            <a:endParaRPr lang="en-US" sz="2400" dirty="0"/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Click on “Faculty” menu item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051464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" y="53579"/>
            <a:ext cx="8229600" cy="857250"/>
          </a:xfrm>
        </p:spPr>
        <p:txBody>
          <a:bodyPr/>
          <a:lstStyle/>
          <a:p>
            <a:r>
              <a:rPr lang="en-US" dirty="0"/>
              <a:t>Faculty Self-Service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35AE0-59B4-849D-A57C-BDC49BD8B2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334" y="854962"/>
            <a:ext cx="7092815" cy="3540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8183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440626" y="129540"/>
            <a:ext cx="5198174" cy="800100"/>
          </a:xfrm>
        </p:spPr>
        <p:txBody>
          <a:bodyPr/>
          <a:lstStyle/>
          <a:p>
            <a:pPr eaLnBrk="1" hangingPunct="1"/>
            <a:r>
              <a:rPr lang="en-US" b="1" dirty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Self-Service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710" y="929640"/>
            <a:ext cx="7854078" cy="3688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5932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509206" y="205740"/>
            <a:ext cx="5198174" cy="800100"/>
          </a:xfrm>
        </p:spPr>
        <p:txBody>
          <a:bodyPr/>
          <a:lstStyle/>
          <a:p>
            <a:pPr eaLnBrk="1" hangingPunct="1"/>
            <a:r>
              <a:rPr lang="en-US" b="1" dirty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Self-Service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926" y="1154430"/>
            <a:ext cx="8770928" cy="2777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017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501586" y="171450"/>
            <a:ext cx="5198174" cy="8001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 Roster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56310" y="571500"/>
            <a:ext cx="5829300" cy="3714750"/>
          </a:xfrm>
        </p:spPr>
        <p:txBody>
          <a:bodyPr/>
          <a:lstStyle/>
          <a:p>
            <a:pPr marL="34290" indent="0">
              <a:buNone/>
            </a:pPr>
            <a:endParaRPr lang="en-US" dirty="0"/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Real-time list of </a:t>
            </a:r>
            <a:r>
              <a:rPr lang="en-US" sz="18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currently enrolled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students</a:t>
            </a: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Attendance should be checked against the roster on </a:t>
            </a:r>
            <a:r>
              <a:rPr lang="en-US" sz="18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class day and every subsequent class day through the census date</a:t>
            </a:r>
          </a:p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Students not on roster who are attending and think they are enrolled need to:</a:t>
            </a:r>
          </a:p>
          <a:p>
            <a:pPr lvl="1"/>
            <a:r>
              <a:rPr lang="en-US" sz="1500" i="1" u="sng" dirty="0">
                <a:latin typeface="Arial" panose="020B0604020202020204" pitchFamily="34" charset="0"/>
                <a:cs typeface="Arial" panose="020B0604020202020204" pitchFamily="34" charset="0"/>
              </a:rPr>
              <a:t>During Late Registration:</a:t>
            </a:r>
            <a:r>
              <a:rPr lang="en-US" sz="15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Register themselves through WebAdvisor if eligible</a:t>
            </a:r>
          </a:p>
          <a:p>
            <a:pPr lvl="1"/>
            <a:r>
              <a:rPr lang="en-US" sz="1500" i="1" u="sng" dirty="0">
                <a:latin typeface="Arial" panose="020B0604020202020204" pitchFamily="34" charset="0"/>
                <a:cs typeface="Arial" panose="020B0604020202020204" pitchFamily="34" charset="0"/>
              </a:rPr>
              <a:t>After Late Registration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: Need department approved Add form submitted to Registrar’s Office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321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501586" y="171450"/>
            <a:ext cx="7773734" cy="8001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 Roster – Post Census Date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13461"/>
            <a:ext cx="8229600" cy="3665973"/>
          </a:xfrm>
        </p:spPr>
        <p:txBody>
          <a:bodyPr/>
          <a:lstStyle/>
          <a:p>
            <a:r>
              <a:rPr lang="en-US" sz="2000" b="1" dirty="0"/>
              <a:t>When known, utilize interactive rosters in Self-Service to indicate if a student has “</a:t>
            </a:r>
            <a:r>
              <a:rPr lang="en-US" sz="2000" b="1" dirty="0">
                <a:solidFill>
                  <a:srgbClr val="781426"/>
                </a:solidFill>
              </a:rPr>
              <a:t>Never Attended</a:t>
            </a:r>
            <a:r>
              <a:rPr lang="en-US" sz="2000" b="1" dirty="0"/>
              <a:t>” or “</a:t>
            </a:r>
            <a:r>
              <a:rPr lang="en-US" sz="2000" b="1" dirty="0">
                <a:solidFill>
                  <a:srgbClr val="781426"/>
                </a:solidFill>
              </a:rPr>
              <a:t>Stopped Attending</a:t>
            </a:r>
            <a:r>
              <a:rPr lang="en-US" sz="2000" b="1" dirty="0"/>
              <a:t>” </a:t>
            </a:r>
            <a:r>
              <a:rPr lang="en-US" sz="2000" b="1" i="1" dirty="0"/>
              <a:t>(indicate with date)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4254" y="2128995"/>
            <a:ext cx="5609186" cy="2737129"/>
          </a:xfrm>
          <a:prstGeom prst="rect">
            <a:avLst/>
          </a:prstGeom>
          <a:ln w="25400">
            <a:solidFill>
              <a:srgbClr val="C00000"/>
            </a:solidFill>
          </a:ln>
        </p:spPr>
      </p:pic>
    </p:spTree>
    <p:extLst>
      <p:ext uri="{BB962C8B-B14F-4D97-AF65-F5344CB8AC3E}">
        <p14:creationId xmlns:p14="http://schemas.microsoft.com/office/powerpoint/2010/main" val="25563304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501586" y="171450"/>
            <a:ext cx="5198174" cy="8001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Early Alert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56310" y="464819"/>
            <a:ext cx="7623810" cy="4250055"/>
          </a:xfrm>
        </p:spPr>
        <p:txBody>
          <a:bodyPr/>
          <a:lstStyle/>
          <a:p>
            <a:pPr marL="34290" indent="0">
              <a:buNone/>
            </a:pPr>
            <a:endParaRPr lang="en-US" dirty="0"/>
          </a:p>
          <a:p>
            <a:pPr lvl="1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At the beginning of the 5</a:t>
            </a:r>
            <a:r>
              <a:rPr lang="en-US" sz="2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week, instructors of freshmen or sophomores will be asked to submit the status of students in danger of failing the course (current grade of D or F)</a:t>
            </a:r>
          </a:p>
          <a:p>
            <a:pPr marL="457200" lvl="1" indent="0">
              <a:buNone/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Critical early intervention for high risk students</a:t>
            </a:r>
          </a:p>
          <a:p>
            <a:pPr lvl="1"/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Early Alert </a:t>
            </a:r>
            <a:r>
              <a:rPr lang="en-US" sz="2000" b="1" dirty="0">
                <a:solidFill>
                  <a:srgbClr val="7814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see the Academic Calendar for dates</a:t>
            </a:r>
          </a:p>
          <a:p>
            <a:pPr lvl="1"/>
            <a:endParaRPr lang="en-US" sz="2000" b="1" dirty="0">
              <a:solidFill>
                <a:srgbClr val="78142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Utilize Early Alert menu item in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WebAdvisor</a:t>
            </a:r>
            <a:endParaRPr lang="en-US" sz="2000" b="1" dirty="0">
              <a:solidFill>
                <a:srgbClr val="78142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4700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501586" y="171450"/>
            <a:ext cx="5198174" cy="8001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Early Alert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089" y="1151710"/>
            <a:ext cx="8752381" cy="220000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4770120" y="3086100"/>
            <a:ext cx="1272540" cy="93726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3616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the Registrar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83554"/>
            <a:ext cx="8229600" cy="3665973"/>
          </a:xfrm>
        </p:spPr>
        <p:txBody>
          <a:bodyPr/>
          <a:lstStyle/>
          <a:p>
            <a:pPr marL="0" indent="0" algn="ctr">
              <a:buNone/>
            </a:pPr>
            <a:endParaRPr lang="en-US" dirty="0">
              <a:solidFill>
                <a:srgbClr val="781426"/>
              </a:solidFill>
            </a:endParaRPr>
          </a:p>
          <a:p>
            <a:pPr marL="0" indent="0" algn="ctr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https://twu.edu/registrar/resources/</a:t>
            </a:r>
          </a:p>
          <a:p>
            <a:pPr algn="r"/>
            <a:endParaRPr lang="en-US" b="1" dirty="0">
              <a:solidFill>
                <a:srgbClr val="781426"/>
              </a:solidFill>
            </a:endParaRPr>
          </a:p>
          <a:p>
            <a:pPr algn="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466" y="2404218"/>
            <a:ext cx="3220410" cy="214530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192876" y="2826641"/>
            <a:ext cx="42454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781426"/>
                </a:solidFill>
              </a:rPr>
              <a:t>Jenna Lee</a:t>
            </a:r>
          </a:p>
          <a:p>
            <a:pPr algn="ctr"/>
            <a:r>
              <a:rPr lang="en-US" sz="3200" b="1" dirty="0">
                <a:solidFill>
                  <a:srgbClr val="781426"/>
                </a:solidFill>
              </a:rPr>
              <a:t>University Registrar</a:t>
            </a:r>
          </a:p>
          <a:p>
            <a:pPr algn="ctr"/>
            <a:r>
              <a:rPr lang="en-US" sz="3200" dirty="0">
                <a:solidFill>
                  <a:schemeClr val="tx2">
                    <a:lumMod val="75000"/>
                  </a:schemeClr>
                </a:solidFill>
              </a:rPr>
              <a:t>jlee11@twu.edu</a:t>
            </a:r>
          </a:p>
        </p:txBody>
      </p:sp>
    </p:spTree>
    <p:extLst>
      <p:ext uri="{BB962C8B-B14F-4D97-AF65-F5344CB8AC3E}">
        <p14:creationId xmlns:p14="http://schemas.microsoft.com/office/powerpoint/2010/main" val="39304656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501586" y="171450"/>
            <a:ext cx="5198174" cy="8001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Early Alert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33400" y="1150620"/>
            <a:ext cx="7521846" cy="3200400"/>
            <a:chOff x="533400" y="2514600"/>
            <a:chExt cx="7521846" cy="3200400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33400" y="2514600"/>
              <a:ext cx="7521846" cy="3200400"/>
            </a:xfrm>
            <a:prstGeom prst="rect">
              <a:avLst/>
            </a:prstGeom>
          </p:spPr>
        </p:pic>
        <p:cxnSp>
          <p:nvCxnSpPr>
            <p:cNvPr id="8" name="Straight Arrow Connector 7"/>
            <p:cNvCxnSpPr/>
            <p:nvPr/>
          </p:nvCxnSpPr>
          <p:spPr bwMode="auto">
            <a:xfrm flipH="1" flipV="1">
              <a:off x="2590800" y="5257800"/>
              <a:ext cx="1143000" cy="152400"/>
            </a:xfrm>
            <a:prstGeom prst="straightConnector1">
              <a:avLst/>
            </a:prstGeom>
            <a:solidFill>
              <a:schemeClr val="accent1"/>
            </a:solidFill>
            <a:ln w="31750" cap="flat" cmpd="sng" algn="ctr">
              <a:solidFill>
                <a:srgbClr val="A5002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Oval 8"/>
            <p:cNvSpPr/>
            <p:nvPr/>
          </p:nvSpPr>
          <p:spPr bwMode="auto">
            <a:xfrm>
              <a:off x="990600" y="4876800"/>
              <a:ext cx="1524000" cy="533400"/>
            </a:xfrm>
            <a:prstGeom prst="ellipse">
              <a:avLst/>
            </a:prstGeom>
            <a:noFill/>
            <a:ln w="44450" cap="flat" cmpd="sng" algn="ctr">
              <a:solidFill>
                <a:srgbClr val="A5002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45393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516825" y="213360"/>
            <a:ext cx="5369625" cy="800100"/>
          </a:xfrm>
        </p:spPr>
        <p:txBody>
          <a:bodyPr/>
          <a:lstStyle/>
          <a:p>
            <a:pPr eaLnBrk="1" hangingPunct="1"/>
            <a:r>
              <a:rPr lang="en-US" sz="4050" dirty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Final Grading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0125" y="1143000"/>
            <a:ext cx="8200455" cy="3467100"/>
          </a:xfrm>
        </p:spPr>
        <p:txBody>
          <a:bodyPr/>
          <a:lstStyle/>
          <a:p>
            <a:pPr lvl="1"/>
            <a:r>
              <a:rPr lang="en-US" sz="1650" b="1" dirty="0">
                <a:latin typeface="Arial" panose="020B0604020202020204" pitchFamily="34" charset="0"/>
                <a:cs typeface="Arial" panose="020B0604020202020204" pitchFamily="34" charset="0"/>
              </a:rPr>
              <a:t>Final grading is opened the week prior to final exams and remains open until 5:00 p.m. the Monday after final exams </a:t>
            </a:r>
          </a:p>
          <a:p>
            <a:pPr lvl="1"/>
            <a:r>
              <a:rPr lang="en-US" sz="1650" b="1" i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Fall 2025 grade deadline:  </a:t>
            </a:r>
            <a:r>
              <a:rPr lang="en-US" sz="165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Monday, December 15</a:t>
            </a:r>
            <a:r>
              <a:rPr lang="en-US" sz="1650" b="1" baseline="30000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65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5:00 p.m. </a:t>
            </a:r>
          </a:p>
          <a:p>
            <a:pPr lvl="1"/>
            <a:r>
              <a:rPr lang="en-US" sz="165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All enrolled students must have a grade submitted, even if they have not been attending</a:t>
            </a:r>
            <a:r>
              <a:rPr lang="en-US" sz="165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/>
            <a:r>
              <a:rPr lang="en-US" sz="1650" b="1" dirty="0">
                <a:latin typeface="Arial" panose="020B0604020202020204" pitchFamily="34" charset="0"/>
                <a:cs typeface="Arial" panose="020B0604020202020204" pitchFamily="34" charset="0"/>
              </a:rPr>
              <a:t>Grades not submitted by the deadline will require a “Change of Grade” form signed by the instructor and the department chair for each missing grade.</a:t>
            </a:r>
          </a:p>
          <a:p>
            <a:pPr lvl="1"/>
            <a:r>
              <a:rPr lang="en-US" sz="1650" b="1" dirty="0">
                <a:latin typeface="Arial" panose="020B0604020202020204" pitchFamily="34" charset="0"/>
                <a:cs typeface="Arial" panose="020B0604020202020204" pitchFamily="34" charset="0"/>
              </a:rPr>
              <a:t>If you have difficulties, please contact the Registrar’s Office PRIOR to the deadline for assistance.</a:t>
            </a:r>
          </a:p>
          <a:p>
            <a:pPr lvl="1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152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516825" y="213360"/>
            <a:ext cx="5369625" cy="800100"/>
          </a:xfrm>
        </p:spPr>
        <p:txBody>
          <a:bodyPr/>
          <a:lstStyle/>
          <a:p>
            <a:pPr eaLnBrk="1" hangingPunct="1"/>
            <a:r>
              <a:rPr lang="en-US" sz="4050" dirty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Final Grading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8303" y="1243178"/>
            <a:ext cx="4518147" cy="3274190"/>
          </a:xfrm>
          <a:prstGeom prst="rect">
            <a:avLst/>
          </a:prstGeom>
          <a:ln>
            <a:solidFill>
              <a:srgbClr val="C00000"/>
            </a:solidFill>
          </a:ln>
        </p:spPr>
      </p:pic>
    </p:spTree>
    <p:extLst>
      <p:ext uri="{BB962C8B-B14F-4D97-AF65-F5344CB8AC3E}">
        <p14:creationId xmlns:p14="http://schemas.microsoft.com/office/powerpoint/2010/main" val="12469779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524446" y="342900"/>
            <a:ext cx="5198174" cy="8001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 Rosters &amp; Grading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657350" y="971550"/>
            <a:ext cx="5829300" cy="3429000"/>
          </a:xfrm>
        </p:spPr>
        <p:txBody>
          <a:bodyPr/>
          <a:lstStyle/>
          <a:p>
            <a:pPr marL="34290" indent="0">
              <a:buNone/>
            </a:pPr>
            <a:endParaRPr lang="en-US" dirty="0"/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The Registrar’s Office will send out notifications to faculty </a:t>
            </a:r>
            <a:r>
              <a:rPr lang="en-US" sz="18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TWU e-mail addresses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at the opening of each grading period </a:t>
            </a:r>
          </a:p>
          <a:p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Notifications will include the grading period deadline and detailed instructions.</a:t>
            </a:r>
          </a:p>
          <a:p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Information is also available on the Registrar’s Office website at </a:t>
            </a:r>
            <a:r>
              <a:rPr lang="en-US" sz="18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www.twu.edu/Registrar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0454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371600" y="541011"/>
            <a:ext cx="6286500" cy="2373639"/>
          </a:xfrm>
        </p:spPr>
        <p:txBody>
          <a:bodyPr/>
          <a:lstStyle/>
          <a:p>
            <a:pPr algn="ctr" eaLnBrk="1" hangingPunct="1"/>
            <a:r>
              <a:rPr lang="en-US" sz="5400" dirty="0">
                <a:solidFill>
                  <a:srgbClr val="781426"/>
                </a:solidFill>
              </a:rPr>
              <a:t>Student Privacy Rights &amp;FERPA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0380" y="2609850"/>
            <a:ext cx="2659380" cy="1771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0387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838200" y="171450"/>
            <a:ext cx="6591300" cy="9144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000" dirty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Privacy of Educational Records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33450" y="811530"/>
            <a:ext cx="7753350" cy="3572901"/>
          </a:xfrm>
        </p:spPr>
        <p:txBody>
          <a:bodyPr/>
          <a:lstStyle/>
          <a:p>
            <a:pPr marL="34290" indent="0">
              <a:buNone/>
            </a:pPr>
            <a:endParaRPr lang="en-US" dirty="0"/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It is a violation of federal law (FERPA) to release student educational information without student consent</a:t>
            </a:r>
          </a:p>
          <a:p>
            <a:pPr marL="0" indent="0">
              <a:buNone/>
            </a:pP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All faculty are required to take mandatory FERPA training through Bridge.  </a:t>
            </a:r>
          </a:p>
          <a:p>
            <a:pPr lvl="1"/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Instructions available at </a:t>
            </a:r>
            <a:r>
              <a:rPr lang="en-US" sz="15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https://twu.bridgeapp.com/learner/courses/cc9deb5c/enroll</a:t>
            </a:r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/>
          </a:p>
          <a:p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Never post grades by name, ID, or SSN.  </a:t>
            </a:r>
          </a:p>
        </p:txBody>
      </p:sp>
    </p:spTree>
    <p:extLst>
      <p:ext uri="{BB962C8B-B14F-4D97-AF65-F5344CB8AC3E}">
        <p14:creationId xmlns:p14="http://schemas.microsoft.com/office/powerpoint/2010/main" val="5669448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646366" y="259080"/>
            <a:ext cx="6226874" cy="8001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461510" y="1274680"/>
            <a:ext cx="2735407" cy="3300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50" b="1" dirty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Jenna Lee</a:t>
            </a:r>
          </a:p>
          <a:p>
            <a:pPr algn="ctr"/>
            <a:r>
              <a:rPr lang="en-US" b="1" dirty="0">
                <a:solidFill>
                  <a:srgbClr val="000066"/>
                </a:solidFill>
              </a:rPr>
              <a:t>University Registrar</a:t>
            </a:r>
          </a:p>
          <a:p>
            <a:pPr algn="ctr"/>
            <a:r>
              <a:rPr lang="en-US" b="1" dirty="0">
                <a:solidFill>
                  <a:srgbClr val="000066"/>
                </a:solidFill>
              </a:rPr>
              <a:t>jlee11@twu.edu</a:t>
            </a:r>
          </a:p>
          <a:p>
            <a:pPr algn="ctr"/>
            <a:r>
              <a:rPr lang="en-US" b="1" dirty="0">
                <a:solidFill>
                  <a:srgbClr val="000066"/>
                </a:solidFill>
              </a:rPr>
              <a:t>940-898-3735</a:t>
            </a:r>
          </a:p>
          <a:p>
            <a:pPr algn="ctr"/>
            <a:endParaRPr lang="en-US" b="1" dirty="0">
              <a:solidFill>
                <a:srgbClr val="000066"/>
              </a:solidFill>
            </a:endParaRPr>
          </a:p>
          <a:p>
            <a:pPr algn="ctr"/>
            <a:r>
              <a:rPr lang="en-US" sz="2100" b="1" dirty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the Registrar</a:t>
            </a:r>
          </a:p>
          <a:p>
            <a:pPr algn="ctr"/>
            <a:r>
              <a:rPr lang="en-US" b="1" dirty="0">
                <a:solidFill>
                  <a:srgbClr val="781426"/>
                </a:solidFill>
              </a:rPr>
              <a:t>ADM building 128</a:t>
            </a:r>
          </a:p>
          <a:p>
            <a:pPr algn="ctr"/>
            <a:r>
              <a:rPr lang="en-US" b="1" dirty="0">
                <a:solidFill>
                  <a:srgbClr val="000066"/>
                </a:solidFill>
              </a:rPr>
              <a:t>940-898-3036</a:t>
            </a:r>
          </a:p>
          <a:p>
            <a:pPr algn="ctr"/>
            <a:r>
              <a:rPr lang="en-US" b="1" dirty="0">
                <a:solidFill>
                  <a:srgbClr val="000066"/>
                </a:solidFill>
              </a:rPr>
              <a:t>registrar@twu.edu</a:t>
            </a:r>
          </a:p>
          <a:p>
            <a:pPr algn="ctr"/>
            <a:r>
              <a:rPr lang="en-US" b="1" dirty="0">
                <a:solidFill>
                  <a:srgbClr val="000066"/>
                </a:solidFill>
              </a:rPr>
              <a:t>www.twu.edu/registrar</a:t>
            </a:r>
          </a:p>
          <a:p>
            <a:pPr algn="ctr"/>
            <a:endParaRPr lang="en-US" sz="21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025" y="1207769"/>
            <a:ext cx="1885950" cy="3208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96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the Registrar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174" y="993655"/>
            <a:ext cx="8229600" cy="3665973"/>
          </a:xfrm>
        </p:spPr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Academic Calendar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Course Rosters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Early Alert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Grading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 Privacy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9991" y="1565330"/>
            <a:ext cx="3786809" cy="2522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098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 descr="Large confetti"/>
          <p:cNvSpPr>
            <a:spLocks noGrp="1" noChangeArrowheads="1"/>
          </p:cNvSpPr>
          <p:nvPr>
            <p:ph idx="1"/>
          </p:nvPr>
        </p:nvSpPr>
        <p:spPr>
          <a:xfrm>
            <a:off x="457200" y="1329360"/>
            <a:ext cx="8229600" cy="3665973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sz="7200" b="1" dirty="0">
                <a:solidFill>
                  <a:srgbClr val="781426"/>
                </a:solidFill>
              </a:rPr>
              <a:t>Academic </a:t>
            </a:r>
            <a:br>
              <a:rPr lang="en-US" sz="7200" b="1" dirty="0">
                <a:solidFill>
                  <a:srgbClr val="781426"/>
                </a:solidFill>
              </a:rPr>
            </a:br>
            <a:r>
              <a:rPr lang="en-US" sz="7200" b="1" dirty="0">
                <a:solidFill>
                  <a:srgbClr val="781426"/>
                </a:solidFill>
              </a:rPr>
              <a:t>Calendar</a:t>
            </a:r>
          </a:p>
        </p:txBody>
      </p:sp>
    </p:spTree>
    <p:extLst>
      <p:ext uri="{BB962C8B-B14F-4D97-AF65-F5344CB8AC3E}">
        <p14:creationId xmlns:p14="http://schemas.microsoft.com/office/powerpoint/2010/main" val="1499669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Academic Calendar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Registration Dates (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no new registrations after Late Registration period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Term dates &amp; deadlines</a:t>
            </a:r>
          </a:p>
          <a:p>
            <a:pPr marL="0" indent="0">
              <a:lnSpc>
                <a:spcPct val="90000"/>
              </a:lnSpc>
              <a:buNone/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0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Census Date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(all enrollment after census day is official &amp; counts as attempted hours)</a:t>
            </a:r>
          </a:p>
          <a:p>
            <a:pPr>
              <a:lnSpc>
                <a:spcPct val="90000"/>
              </a:lnSpc>
              <a:buNone/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Add/Drop/Withdraw Deadlines </a:t>
            </a:r>
          </a:p>
          <a:p>
            <a:pPr>
              <a:lnSpc>
                <a:spcPct val="90000"/>
              </a:lnSpc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Grading period dates and deadlines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86485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Academic Calendar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6252" y="1096852"/>
            <a:ext cx="6263555" cy="701030"/>
          </a:xfrm>
          <a:prstGeom prst="rect">
            <a:avLst/>
          </a:prstGeom>
          <a:ln w="25400">
            <a:solidFill>
              <a:srgbClr val="A50021"/>
            </a:solidFill>
          </a:ln>
        </p:spPr>
      </p:pic>
      <p:cxnSp>
        <p:nvCxnSpPr>
          <p:cNvPr id="6" name="Straight Arrow Connector 5"/>
          <p:cNvCxnSpPr/>
          <p:nvPr/>
        </p:nvCxnSpPr>
        <p:spPr bwMode="auto">
          <a:xfrm>
            <a:off x="1375052" y="1241786"/>
            <a:ext cx="798286" cy="20558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0727" y="2108628"/>
            <a:ext cx="3671011" cy="2659315"/>
          </a:xfrm>
          <a:prstGeom prst="rect">
            <a:avLst/>
          </a:prstGeom>
          <a:ln>
            <a:solidFill>
              <a:srgbClr val="C00000"/>
            </a:solidFill>
          </a:ln>
        </p:spPr>
      </p:pic>
      <p:sp>
        <p:nvSpPr>
          <p:cNvPr id="8" name="Oval 7"/>
          <p:cNvSpPr/>
          <p:nvPr/>
        </p:nvSpPr>
        <p:spPr bwMode="auto">
          <a:xfrm>
            <a:off x="4300832" y="4234543"/>
            <a:ext cx="2590800" cy="533400"/>
          </a:xfrm>
          <a:prstGeom prst="ellipse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3256354" y="4093652"/>
            <a:ext cx="1008744" cy="28178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952047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29EF65D-B034-2D71-1C94-93C7ACF4BA66}"/>
              </a:ext>
            </a:extLst>
          </p:cNvPr>
          <p:cNvSpPr txBox="1"/>
          <p:nvPr/>
        </p:nvSpPr>
        <p:spPr>
          <a:xfrm>
            <a:off x="910493" y="3996565"/>
            <a:ext cx="79365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For a detailed view of each term, please select from the Current Academic Calendars by Term list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53D5444-0600-CB2D-6718-904E480CB6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652" y="421759"/>
            <a:ext cx="7258050" cy="345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6777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B2E4BAE-22DC-2254-30FD-82E5080562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145" y="543179"/>
            <a:ext cx="7559417" cy="3114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001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6004E45-EEF1-61DC-9812-83387B89A4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6463" y="230696"/>
            <a:ext cx="6563588" cy="453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2309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B6F2769-7194-4217-93D3-3AF3A4742282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microsoft.com/sharepoint/v3/field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496</TotalTime>
  <Words>662</Words>
  <Application>Microsoft Office PowerPoint</Application>
  <PresentationFormat>On-screen Show (16:9)</PresentationFormat>
  <Paragraphs>121</Paragraphs>
  <Slides>26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Century Gothic</vt:lpstr>
      <vt:lpstr>Times New Roman</vt:lpstr>
      <vt:lpstr>Office Theme</vt:lpstr>
      <vt:lpstr>Office of the Registrar  New Graduate Teaching Assistant Orientation </vt:lpstr>
      <vt:lpstr>Office of the Registrar</vt:lpstr>
      <vt:lpstr>Office of the Registrar</vt:lpstr>
      <vt:lpstr>PowerPoint Presentation</vt:lpstr>
      <vt:lpstr>Academic Calendar</vt:lpstr>
      <vt:lpstr>Academic Calendar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Class Rosters &amp; Grading</vt:lpstr>
      <vt:lpstr>Faculty Self-Service</vt:lpstr>
      <vt:lpstr>Faculty Self-Service</vt:lpstr>
      <vt:lpstr>Faculty Self-Service</vt:lpstr>
      <vt:lpstr>Class Roster</vt:lpstr>
      <vt:lpstr>Class Roster – Post Census Date</vt:lpstr>
      <vt:lpstr>Early Alert</vt:lpstr>
      <vt:lpstr>Early Alert</vt:lpstr>
      <vt:lpstr>Early Alert</vt:lpstr>
      <vt:lpstr>Final Grading </vt:lpstr>
      <vt:lpstr>Final Grading </vt:lpstr>
      <vt:lpstr>Class Rosters &amp; Grading</vt:lpstr>
      <vt:lpstr>Student Privacy Rights &amp;FERPA</vt:lpstr>
      <vt:lpstr>Privacy of Educational Records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Maddox, Brenda</cp:lastModifiedBy>
  <cp:revision>62</cp:revision>
  <dcterms:created xsi:type="dcterms:W3CDTF">2010-04-12T23:12:02Z</dcterms:created>
  <dcterms:modified xsi:type="dcterms:W3CDTF">2025-08-12T19:07:19Z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