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81"/>
  </p:notesMasterIdLst>
  <p:sldIdLst>
    <p:sldId id="256" r:id="rId5"/>
    <p:sldId id="321"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32" r:id="rId20"/>
    <p:sldId id="271" r:id="rId21"/>
    <p:sldId id="272" r:id="rId22"/>
    <p:sldId id="333" r:id="rId23"/>
    <p:sldId id="273" r:id="rId24"/>
    <p:sldId id="274" r:id="rId25"/>
    <p:sldId id="275" r:id="rId26"/>
    <p:sldId id="276" r:id="rId27"/>
    <p:sldId id="277" r:id="rId28"/>
    <p:sldId id="279" r:id="rId29"/>
    <p:sldId id="280" r:id="rId30"/>
    <p:sldId id="281" r:id="rId31"/>
    <p:sldId id="282" r:id="rId32"/>
    <p:sldId id="328"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27" r:id="rId50"/>
    <p:sldId id="299" r:id="rId51"/>
    <p:sldId id="334" r:id="rId52"/>
    <p:sldId id="300" r:id="rId53"/>
    <p:sldId id="301" r:id="rId54"/>
    <p:sldId id="302" r:id="rId55"/>
    <p:sldId id="303" r:id="rId56"/>
    <p:sldId id="304" r:id="rId57"/>
    <p:sldId id="305" r:id="rId58"/>
    <p:sldId id="311" r:id="rId59"/>
    <p:sldId id="312" r:id="rId60"/>
    <p:sldId id="306" r:id="rId61"/>
    <p:sldId id="307" r:id="rId62"/>
    <p:sldId id="308" r:id="rId63"/>
    <p:sldId id="309" r:id="rId64"/>
    <p:sldId id="324" r:id="rId65"/>
    <p:sldId id="310" r:id="rId66"/>
    <p:sldId id="326" r:id="rId67"/>
    <p:sldId id="329" r:id="rId68"/>
    <p:sldId id="330" r:id="rId69"/>
    <p:sldId id="313" r:id="rId70"/>
    <p:sldId id="314" r:id="rId71"/>
    <p:sldId id="315" r:id="rId72"/>
    <p:sldId id="316" r:id="rId73"/>
    <p:sldId id="317" r:id="rId74"/>
    <p:sldId id="318" r:id="rId75"/>
    <p:sldId id="325" r:id="rId76"/>
    <p:sldId id="331" r:id="rId77"/>
    <p:sldId id="319" r:id="rId78"/>
    <p:sldId id="323" r:id="rId79"/>
    <p:sldId id="322" r:id="rId8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39" d="100"/>
          <a:sy n="139" d="100"/>
        </p:scale>
        <p:origin x="408" y="12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CF5BA-9946-493D-919D-A8B22027A7DB}"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C468C-2269-4F90-BBA0-930E749532E0}" type="slidenum">
              <a:rPr lang="en-US" smtClean="0"/>
              <a:t>‹#›</a:t>
            </a:fld>
            <a:endParaRPr lang="en-US"/>
          </a:p>
        </p:txBody>
      </p:sp>
    </p:spTree>
    <p:extLst>
      <p:ext uri="{BB962C8B-B14F-4D97-AF65-F5344CB8AC3E}">
        <p14:creationId xmlns:p14="http://schemas.microsoft.com/office/powerpoint/2010/main" val="185771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some clarification language to this question within our system. We are unable to contract with</a:t>
            </a:r>
          </a:p>
          <a:p>
            <a:r>
              <a:rPr lang="en-US" dirty="0"/>
              <a:t>current students, current employees, or ex employees who have been away from the university for less than a year.</a:t>
            </a:r>
          </a:p>
          <a:p>
            <a:r>
              <a:rPr lang="en-US" dirty="0"/>
              <a:t>There have been some questions regarding this, so we’ve added this to our help text.</a:t>
            </a:r>
          </a:p>
        </p:txBody>
      </p:sp>
      <p:sp>
        <p:nvSpPr>
          <p:cNvPr id="4" name="Slide Number Placeholder 3"/>
          <p:cNvSpPr>
            <a:spLocks noGrp="1"/>
          </p:cNvSpPr>
          <p:nvPr>
            <p:ph type="sldNum" sz="quarter" idx="5"/>
          </p:nvPr>
        </p:nvSpPr>
        <p:spPr/>
        <p:txBody>
          <a:bodyPr/>
          <a:lstStyle/>
          <a:p>
            <a:fld id="{AB0FCBE9-0338-4E27-B0AA-1843EFC7993A}" type="slidenum">
              <a:rPr lang="en-US" smtClean="0"/>
              <a:t>19</a:t>
            </a:fld>
            <a:endParaRPr lang="en-US"/>
          </a:p>
        </p:txBody>
      </p:sp>
    </p:spTree>
    <p:extLst>
      <p:ext uri="{BB962C8B-B14F-4D97-AF65-F5344CB8AC3E}">
        <p14:creationId xmlns:p14="http://schemas.microsoft.com/office/powerpoint/2010/main" val="33537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p>
        </p:txBody>
      </p:sp>
      <p:sp>
        <p:nvSpPr>
          <p:cNvPr id="4" name="Slide Number Placeholder 3"/>
          <p:cNvSpPr>
            <a:spLocks noGrp="1"/>
          </p:cNvSpPr>
          <p:nvPr>
            <p:ph type="sldNum" sz="quarter" idx="5"/>
          </p:nvPr>
        </p:nvSpPr>
        <p:spPr/>
        <p:txBody>
          <a:bodyPr/>
          <a:lstStyle/>
          <a:p>
            <a:fld id="{FEEC468C-2269-4F90-BBA0-930E749532E0}" type="slidenum">
              <a:rPr lang="en-US" smtClean="0"/>
              <a:t>24</a:t>
            </a:fld>
            <a:endParaRPr lang="en-US"/>
          </a:p>
        </p:txBody>
      </p:sp>
    </p:spTree>
    <p:extLst>
      <p:ext uri="{BB962C8B-B14F-4D97-AF65-F5344CB8AC3E}">
        <p14:creationId xmlns:p14="http://schemas.microsoft.com/office/powerpoint/2010/main" val="280135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twu.edu/procurement/supplier-registration/"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twu.edu/media/documents/procurement/FY24-Contract-Signature-Matrix-signed.pdf"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wu.edu/media/documents/risk-management/TWU-Third-Party-Insurance-Standards.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servicecenter.twu.edu/"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12086"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twu.edu/procurement/purchasing/procurement-guidelines/"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K88EdhxfqJ0n7uK9R50R3tDQp4_LaRGf/copy"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rive.google.com/drive/folders/1br7hPmz5-1PXpsQUXSw53sIAgh3rDeLI?usp=drive_link" TargetMode="External"/><Relationship Id="rId2" Type="http://schemas.openxmlformats.org/officeDocument/2006/relationships/hyperlink" Target="https://servicecenter.twu.edu/TDClient/1956/Portal/Requests/ServiceDet?ID=53850" TargetMode="External"/><Relationship Id="rId1" Type="http://schemas.openxmlformats.org/officeDocument/2006/relationships/slideLayout" Target="../slideLayouts/slideLayout2.xml"/><Relationship Id="rId4" Type="http://schemas.openxmlformats.org/officeDocument/2006/relationships/hyperlink" Target="https://drive.google.com/drive/folders/1OzPBxGjlW01aLwAY7RTglx29XHQagquX?usp=drive_link"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hyperlink" Target="https://twu.edu/procurement/contracts/" TargetMode="External"/><Relationship Id="rId1" Type="http://schemas.openxmlformats.org/officeDocument/2006/relationships/slideLayout" Target="../slideLayouts/slideLayout2.xml"/><Relationship Id="rId5" Type="http://schemas.openxmlformats.org/officeDocument/2006/relationships/hyperlink" Target="https://twu.edu/procurement/supplier-registration/" TargetMode="External"/><Relationship Id="rId4" Type="http://schemas.openxmlformats.org/officeDocument/2006/relationships/hyperlink" Target="https://twu.edu/procurement/purchasin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jkeele@twu.edu" TargetMode="External"/><Relationship Id="rId2" Type="http://schemas.openxmlformats.org/officeDocument/2006/relationships/hyperlink" Target="mailto:jcogdell@twu.edu" TargetMode="External"/><Relationship Id="rId1" Type="http://schemas.openxmlformats.org/officeDocument/2006/relationships/slideLayout" Target="../slideLayouts/slideLayout2.xml"/><Relationship Id="rId4" Type="http://schemas.openxmlformats.org/officeDocument/2006/relationships/hyperlink" Target="mailto:Kstokes3@twu.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wu.edu/media/documents/procurement/FY26-TWU-Contract-Sig-Matrix.pdf"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Procurement Contract Routing Ticketing System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Category Guide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sz="1200" dirty="0"/>
              <a:t>Not sure what kind of contract you need or if there is a template? Check the Contract Category Guide!</a:t>
            </a:r>
          </a:p>
        </p:txBody>
      </p:sp>
    </p:spTree>
    <p:extLst>
      <p:ext uri="{BB962C8B-B14F-4D97-AF65-F5344CB8AC3E}">
        <p14:creationId xmlns:p14="http://schemas.microsoft.com/office/powerpoint/2010/main" val="287270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1961"/>
          <a:stretch/>
        </p:blipFill>
        <p:spPr>
          <a:xfrm>
            <a:off x="1792288" y="459581"/>
            <a:ext cx="5486400" cy="3025589"/>
          </a:xfrm>
        </p:spPr>
      </p:pic>
      <p:sp>
        <p:nvSpPr>
          <p:cNvPr id="4" name="Text Placeholder 3"/>
          <p:cNvSpPr>
            <a:spLocks noGrp="1"/>
          </p:cNvSpPr>
          <p:nvPr>
            <p:ph type="body" sz="half" idx="2"/>
          </p:nvPr>
        </p:nvSpPr>
        <p:spPr>
          <a:xfrm>
            <a:off x="1792288" y="3916041"/>
            <a:ext cx="5486400" cy="448191"/>
          </a:xfrm>
        </p:spPr>
        <p:txBody>
          <a:bodyPr/>
          <a:lstStyle/>
          <a:p>
            <a:r>
              <a:rPr lang="en-US" sz="1200" dirty="0"/>
              <a:t>Not sure what you need to include in your package? Check the Supporting Documentation Breakdown! </a:t>
            </a:r>
          </a:p>
        </p:txBody>
      </p:sp>
    </p:spTree>
    <p:extLst>
      <p:ext uri="{BB962C8B-B14F-4D97-AF65-F5344CB8AC3E}">
        <p14:creationId xmlns:p14="http://schemas.microsoft.com/office/powerpoint/2010/main" val="28989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b="0" dirty="0"/>
              <a:t>Standards for Procurement, Risk Management, ITS, Data Accessibility, and Data Management</a:t>
            </a:r>
            <a:endParaRPr lang="en-US" sz="1000"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2130"/>
          <a:stretch/>
        </p:blipFill>
        <p:spPr>
          <a:xfrm>
            <a:off x="1792288" y="459581"/>
            <a:ext cx="5486400" cy="3020364"/>
          </a:xfrm>
        </p:spPr>
      </p:pic>
      <p:sp>
        <p:nvSpPr>
          <p:cNvPr id="4" name="Text Placeholder 3"/>
          <p:cNvSpPr>
            <a:spLocks noGrp="1"/>
          </p:cNvSpPr>
          <p:nvPr>
            <p:ph type="body" sz="half" idx="2"/>
          </p:nvPr>
        </p:nvSpPr>
        <p:spPr/>
        <p:txBody>
          <a:bodyPr/>
          <a:lstStyle/>
          <a:p>
            <a:r>
              <a:rPr lang="en-US" sz="900" dirty="0"/>
              <a:t>Guidelines for our Texas Woman’s University Standards can be found on each area’s website. Please review these and make sure you’re working with Suppliers who meet our Standards.</a:t>
            </a:r>
          </a:p>
          <a:p>
            <a:endParaRPr lang="en-US" dirty="0"/>
          </a:p>
        </p:txBody>
      </p:sp>
    </p:spTree>
    <p:extLst>
      <p:ext uri="{BB962C8B-B14F-4D97-AF65-F5344CB8AC3E}">
        <p14:creationId xmlns:p14="http://schemas.microsoft.com/office/powerpoint/2010/main" val="365268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571" y="3600450"/>
            <a:ext cx="5486400" cy="315591"/>
          </a:xfrm>
        </p:spPr>
        <p:txBody>
          <a:bodyPr/>
          <a:lstStyle/>
          <a:p>
            <a:r>
              <a:rPr lang="en-US" dirty="0"/>
              <a:t>Legal Review</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1961"/>
          <a:stretch/>
        </p:blipFill>
        <p:spPr>
          <a:xfrm>
            <a:off x="1792288" y="459581"/>
            <a:ext cx="5486400" cy="3025589"/>
          </a:xfrm>
        </p:spPr>
      </p:pic>
      <p:sp>
        <p:nvSpPr>
          <p:cNvPr id="4" name="Text Placeholder 3"/>
          <p:cNvSpPr>
            <a:spLocks noGrp="1"/>
          </p:cNvSpPr>
          <p:nvPr>
            <p:ph type="body" sz="half" idx="2"/>
          </p:nvPr>
        </p:nvSpPr>
        <p:spPr>
          <a:xfrm>
            <a:off x="556890" y="3824545"/>
            <a:ext cx="8043970" cy="448191"/>
          </a:xfrm>
        </p:spPr>
        <p:txBody>
          <a:bodyPr/>
          <a:lstStyle/>
          <a:p>
            <a:r>
              <a:rPr lang="en-US" sz="1000" dirty="0">
                <a:latin typeface="Century Gothic" panose="020B0502020202020204" pitchFamily="34" charset="0"/>
              </a:rPr>
              <a:t>If you are not using an OGC Approved Template or a Supplier that is a Cooperative Purchasing Partner, the contract must be submitted to our Office of General Counsel for legal review. </a:t>
            </a:r>
            <a:r>
              <a:rPr lang="en-US" sz="1000" dirty="0">
                <a:effectLst/>
                <a:latin typeface="Century Gothic" panose="020B0502020202020204" pitchFamily="34" charset="0"/>
                <a:ea typeface="Calibri" panose="020F0502020204030204" pitchFamily="34" charset="0"/>
                <a:cs typeface="Times New Roman" panose="02020603050405020304" pitchFamily="18" charset="0"/>
              </a:rPr>
              <a:t>The legal review time frame is determined by a number of factors - number/length of documents for review, complexity of terms, volume of requests in OGC's line, and vendor edits and responsiveness.</a:t>
            </a:r>
            <a:r>
              <a:rPr lang="en-US" sz="1000" dirty="0">
                <a:latin typeface="Century Gothic" panose="020B0502020202020204" pitchFamily="34" charset="0"/>
              </a:rPr>
              <a:t> </a:t>
            </a:r>
            <a:r>
              <a:rPr lang="en-US" sz="1000" b="1" u="sng" dirty="0">
                <a:latin typeface="Century Gothic" panose="020B0502020202020204" pitchFamily="34" charset="0"/>
              </a:rPr>
              <a:t>Please plan accordingly. </a:t>
            </a:r>
          </a:p>
          <a:p>
            <a:endParaRPr lang="en-US" dirty="0"/>
          </a:p>
        </p:txBody>
      </p:sp>
    </p:spTree>
    <p:extLst>
      <p:ext uri="{BB962C8B-B14F-4D97-AF65-F5344CB8AC3E}">
        <p14:creationId xmlns:p14="http://schemas.microsoft.com/office/powerpoint/2010/main" val="31840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lot of questions?</a:t>
            </a:r>
          </a:p>
        </p:txBody>
      </p:sp>
      <p:sp>
        <p:nvSpPr>
          <p:cNvPr id="4" name="Text Placeholder 3"/>
          <p:cNvSpPr>
            <a:spLocks noGrp="1"/>
          </p:cNvSpPr>
          <p:nvPr>
            <p:ph type="body" sz="half" idx="2"/>
          </p:nvPr>
        </p:nvSpPr>
        <p:spPr/>
        <p:txBody>
          <a:bodyPr/>
          <a:lstStyle/>
          <a:p>
            <a:r>
              <a:rPr lang="en-US" dirty="0"/>
              <a:t>Take a moment and review the landing page! </a:t>
            </a:r>
          </a:p>
          <a:p>
            <a:br>
              <a:rPr lang="en-US" dirty="0"/>
            </a:br>
            <a:endParaRPr lang="en-US" dirty="0"/>
          </a:p>
        </p:txBody>
      </p:sp>
      <p:pic>
        <p:nvPicPr>
          <p:cNvPr id="8" name="Picture 7"/>
          <p:cNvPicPr>
            <a:picLocks noChangeAspect="1"/>
          </p:cNvPicPr>
          <p:nvPr/>
        </p:nvPicPr>
        <p:blipFill>
          <a:blip r:embed="rId2"/>
          <a:stretch>
            <a:fillRect/>
          </a:stretch>
        </p:blipFill>
        <p:spPr>
          <a:xfrm>
            <a:off x="2794318" y="504438"/>
            <a:ext cx="3614102" cy="2996385"/>
          </a:xfrm>
          <a:prstGeom prst="rect">
            <a:avLst/>
          </a:prstGeom>
        </p:spPr>
      </p:pic>
    </p:spTree>
    <p:extLst>
      <p:ext uri="{BB962C8B-B14F-4D97-AF65-F5344CB8AC3E}">
        <p14:creationId xmlns:p14="http://schemas.microsoft.com/office/powerpoint/2010/main" val="2167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4B74-A328-86A1-E2E0-DCEE51A692B9}"/>
              </a:ext>
            </a:extLst>
          </p:cNvPr>
          <p:cNvSpPr>
            <a:spLocks noGrp="1"/>
          </p:cNvSpPr>
          <p:nvPr>
            <p:ph type="title"/>
          </p:nvPr>
        </p:nvSpPr>
        <p:spPr/>
        <p:txBody>
          <a:bodyPr/>
          <a:lstStyle/>
          <a:p>
            <a:r>
              <a:rPr lang="en-US" dirty="0"/>
              <a:t>Need by date</a:t>
            </a:r>
          </a:p>
        </p:txBody>
      </p:sp>
      <p:sp>
        <p:nvSpPr>
          <p:cNvPr id="3" name="Picture Placeholder 2">
            <a:extLst>
              <a:ext uri="{FF2B5EF4-FFF2-40B4-BE49-F238E27FC236}">
                <a16:creationId xmlns:a16="http://schemas.microsoft.com/office/drawing/2014/main" id="{E9038D8C-1522-74B8-A596-870176A40121}"/>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268BFFFB-5E8E-8CDF-2C7A-72326E09D748}"/>
              </a:ext>
            </a:extLst>
          </p:cNvPr>
          <p:cNvSpPr>
            <a:spLocks noGrp="1"/>
          </p:cNvSpPr>
          <p:nvPr>
            <p:ph type="body" sz="half" idx="2"/>
          </p:nvPr>
        </p:nvSpPr>
        <p:spPr>
          <a:xfrm>
            <a:off x="1792288" y="3916041"/>
            <a:ext cx="5486400" cy="448191"/>
          </a:xfrm>
        </p:spPr>
        <p:txBody>
          <a:bodyPr/>
          <a:lstStyle/>
          <a:p>
            <a:r>
              <a:rPr lang="en-US" sz="1100" dirty="0"/>
              <a:t>Provide the date that you need the contract by. This should correspond with the start date of the agreement. If there isn’t a specific start date, please provide one. Please take into account processing time.</a:t>
            </a:r>
          </a:p>
        </p:txBody>
      </p:sp>
      <p:pic>
        <p:nvPicPr>
          <p:cNvPr id="8" name="Picture 7">
            <a:extLst>
              <a:ext uri="{FF2B5EF4-FFF2-40B4-BE49-F238E27FC236}">
                <a16:creationId xmlns:a16="http://schemas.microsoft.com/office/drawing/2014/main" id="{FC627F3C-CF73-21CD-1275-3FEFBA726EDA}"/>
              </a:ext>
            </a:extLst>
          </p:cNvPr>
          <p:cNvPicPr>
            <a:picLocks noChangeAspect="1"/>
          </p:cNvPicPr>
          <p:nvPr/>
        </p:nvPicPr>
        <p:blipFill>
          <a:blip r:embed="rId2"/>
          <a:stretch>
            <a:fillRect/>
          </a:stretch>
        </p:blipFill>
        <p:spPr>
          <a:xfrm>
            <a:off x="1792288" y="239572"/>
            <a:ext cx="4959032" cy="3339082"/>
          </a:xfrm>
          <a:prstGeom prst="rect">
            <a:avLst/>
          </a:prstGeom>
        </p:spPr>
      </p:pic>
    </p:spTree>
    <p:extLst>
      <p:ext uri="{BB962C8B-B14F-4D97-AF65-F5344CB8AC3E}">
        <p14:creationId xmlns:p14="http://schemas.microsoft.com/office/powerpoint/2010/main" val="38648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your Contract Category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900" dirty="0"/>
              <a:t> If you’re unsure of what type of contract you need, check out the link to the Contract Category Guide on the landing page. It will tell you which Category we have OGC created templates for. Quite helpful for trying to forgo legal review of contracts. </a:t>
            </a:r>
          </a:p>
          <a:p>
            <a:endParaRPr lang="en-US" sz="900" dirty="0"/>
          </a:p>
        </p:txBody>
      </p:sp>
    </p:spTree>
    <p:extLst>
      <p:ext uri="{BB962C8B-B14F-4D97-AF65-F5344CB8AC3E}">
        <p14:creationId xmlns:p14="http://schemas.microsoft.com/office/powerpoint/2010/main" val="311074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out Supplier information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The Supplier must be set up in order to enter your ticket. Instructions for that process can be found here on our Procurement Website: </a:t>
            </a:r>
            <a:r>
              <a:rPr lang="en-US" sz="1000" u="sng" dirty="0">
                <a:hlinkClick r:id="rId3"/>
              </a:rPr>
              <a:t>https://twu.edu/procurement/supplier-registration/</a:t>
            </a:r>
            <a:r>
              <a:rPr lang="en-US" sz="1000" dirty="0"/>
              <a:t> </a:t>
            </a:r>
          </a:p>
          <a:p>
            <a:br>
              <a:rPr lang="en-US" dirty="0"/>
            </a:br>
            <a:endParaRPr lang="en-US" dirty="0"/>
          </a:p>
        </p:txBody>
      </p:sp>
    </p:spTree>
    <p:extLst>
      <p:ext uri="{BB962C8B-B14F-4D97-AF65-F5344CB8AC3E}">
        <p14:creationId xmlns:p14="http://schemas.microsoft.com/office/powerpoint/2010/main" val="36197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CA2BF3B-519C-EFDE-2813-5A649B98BD28}"/>
              </a:ext>
            </a:extLst>
          </p:cNvPr>
          <p:cNvSpPr>
            <a:spLocks noGrp="1"/>
          </p:cNvSpPr>
          <p:nvPr>
            <p:ph type="title"/>
          </p:nvPr>
        </p:nvSpPr>
        <p:spPr>
          <a:xfrm>
            <a:off x="457200" y="205979"/>
            <a:ext cx="8229600" cy="857250"/>
          </a:xfrm>
        </p:spPr>
        <p:txBody>
          <a:bodyPr/>
          <a:lstStyle/>
          <a:p>
            <a:r>
              <a:rPr lang="en-US" dirty="0"/>
              <a:t>Supplier Relations</a:t>
            </a:r>
          </a:p>
        </p:txBody>
      </p:sp>
      <p:pic>
        <p:nvPicPr>
          <p:cNvPr id="7" name="Content Placeholder 4">
            <a:extLst>
              <a:ext uri="{FF2B5EF4-FFF2-40B4-BE49-F238E27FC236}">
                <a16:creationId xmlns:a16="http://schemas.microsoft.com/office/drawing/2014/main" id="{12EF9DBE-FCDA-E209-2B68-229BF5B4C2B6}"/>
              </a:ext>
            </a:extLst>
          </p:cNvPr>
          <p:cNvPicPr>
            <a:picLocks noGrp="1" noChangeAspect="1"/>
          </p:cNvPicPr>
          <p:nvPr>
            <p:ph idx="1"/>
          </p:nvPr>
        </p:nvPicPr>
        <p:blipFill>
          <a:blip r:embed="rId3"/>
          <a:stretch>
            <a:fillRect/>
          </a:stretch>
        </p:blipFill>
        <p:spPr>
          <a:xfrm>
            <a:off x="457200" y="1327870"/>
            <a:ext cx="8229600" cy="2262720"/>
          </a:xfrm>
        </p:spPr>
      </p:pic>
    </p:spTree>
    <p:extLst>
      <p:ext uri="{BB962C8B-B14F-4D97-AF65-F5344CB8AC3E}">
        <p14:creationId xmlns:p14="http://schemas.microsoft.com/office/powerpoint/2010/main" val="391161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Ticketing System</a:t>
            </a:r>
          </a:p>
        </p:txBody>
      </p:sp>
      <p:sp>
        <p:nvSpPr>
          <p:cNvPr id="3" name="Content Placeholder 2"/>
          <p:cNvSpPr>
            <a:spLocks noGrp="1"/>
          </p:cNvSpPr>
          <p:nvPr>
            <p:ph idx="1"/>
          </p:nvPr>
        </p:nvSpPr>
        <p:spPr/>
        <p:txBody>
          <a:bodyPr/>
          <a:lstStyle/>
          <a:p>
            <a:pPr marL="0" indent="0">
              <a:buNone/>
            </a:pPr>
            <a:r>
              <a:rPr lang="en-US" sz="1400" dirty="0"/>
              <a:t>This new system will allow for a streamlined review process of </a:t>
            </a:r>
            <a:r>
              <a:rPr lang="en-US" sz="1400"/>
              <a:t>contracts and </a:t>
            </a:r>
            <a:r>
              <a:rPr lang="en-US" sz="1400" dirty="0"/>
              <a:t>will replace the current Contract Routing Sheet. Online review and approval will create transparency for all approvers and end users. We’ve created a comprehensive knowledge based site that includes all information and resources related to the new contract routing ticket system.  We hope you like it!</a:t>
            </a:r>
          </a:p>
          <a:p>
            <a:pPr marL="0" indent="0">
              <a:buNone/>
            </a:pPr>
            <a:endParaRPr lang="en-US" sz="1800" dirty="0">
              <a:hlinkClick r:id="rId2" tooltip="https://servicecenter.twu.edu/tdclient/1956/portal/requests/servicedet?id=53850"/>
            </a:endParaRPr>
          </a:p>
          <a:p>
            <a:pPr marL="0" indent="0">
              <a:buNone/>
            </a:pPr>
            <a:r>
              <a:rPr lang="en-US" sz="1800" dirty="0">
                <a:hlinkClick r:id="rId2" tooltip="https://servicecenter.twu.edu/tdclient/1956/portal/requests/servicedet?id=53850"/>
              </a:rPr>
              <a:t>https://servicecenter.twu.edu/TDClient/1956/Portal/Requests/ServiceDet?ID=53850</a:t>
            </a: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Contact &amp; Supplier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sz="1000" dirty="0"/>
              <a:t>Sometimes the person with Signing authority on behalf of the Supplier is different than the Contact. Please check with your Supplier to confirm the Signer before submitting your contract. </a:t>
            </a:r>
          </a:p>
          <a:p>
            <a:br>
              <a:rPr lang="en-US" dirty="0"/>
            </a:br>
            <a:endParaRPr lang="en-US" dirty="0"/>
          </a:p>
        </p:txBody>
      </p:sp>
    </p:spTree>
    <p:extLst>
      <p:ext uri="{BB962C8B-B14F-4D97-AF65-F5344CB8AC3E}">
        <p14:creationId xmlns:p14="http://schemas.microsoft.com/office/powerpoint/2010/main" val="280419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the Supplier Signer is the same as the contact, click NO</a:t>
            </a:r>
          </a:p>
          <a:p>
            <a:endParaRPr lang="en-US" dirty="0"/>
          </a:p>
        </p:txBody>
      </p:sp>
    </p:spTree>
    <p:extLst>
      <p:ext uri="{BB962C8B-B14F-4D97-AF65-F5344CB8AC3E}">
        <p14:creationId xmlns:p14="http://schemas.microsoft.com/office/powerpoint/2010/main" val="284576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 Signer</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05" r="1705"/>
          <a:stretch>
            <a:fillRect/>
          </a:stretch>
        </p:blipFill>
        <p:spPr/>
      </p:pic>
      <p:sp>
        <p:nvSpPr>
          <p:cNvPr id="4" name="Text Placeholder 3"/>
          <p:cNvSpPr>
            <a:spLocks noGrp="1"/>
          </p:cNvSpPr>
          <p:nvPr>
            <p:ph type="body" sz="half" idx="2"/>
          </p:nvPr>
        </p:nvSpPr>
        <p:spPr/>
        <p:txBody>
          <a:bodyPr/>
          <a:lstStyle/>
          <a:p>
            <a:r>
              <a:rPr lang="en-US" dirty="0"/>
              <a:t>If Supplier Signer is different than Contact, click YES</a:t>
            </a:r>
          </a:p>
        </p:txBody>
      </p:sp>
    </p:spTree>
    <p:extLst>
      <p:ext uri="{BB962C8B-B14F-4D97-AF65-F5344CB8AC3E}">
        <p14:creationId xmlns:p14="http://schemas.microsoft.com/office/powerpoint/2010/main" val="2517147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Signer Information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44" r="1944"/>
          <a:stretch>
            <a:fillRect/>
          </a:stretch>
        </p:blipFill>
        <p:spPr/>
      </p:pic>
      <p:sp>
        <p:nvSpPr>
          <p:cNvPr id="4" name="Text Placeholder 3"/>
          <p:cNvSpPr>
            <a:spLocks noGrp="1"/>
          </p:cNvSpPr>
          <p:nvPr>
            <p:ph type="body" sz="half" idx="2"/>
          </p:nvPr>
        </p:nvSpPr>
        <p:spPr/>
        <p:txBody>
          <a:bodyPr/>
          <a:lstStyle/>
          <a:p>
            <a:r>
              <a:rPr lang="en-US" sz="1200" dirty="0"/>
              <a:t>Add BOTH Name and Email for person signing on Supplier side. We will need this information for routing the contract for signature. </a:t>
            </a:r>
          </a:p>
        </p:txBody>
      </p:sp>
    </p:spTree>
    <p:extLst>
      <p:ext uri="{BB962C8B-B14F-4D97-AF65-F5344CB8AC3E}">
        <p14:creationId xmlns:p14="http://schemas.microsoft.com/office/powerpoint/2010/main" val="262498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Sole Source?</a:t>
            </a:r>
          </a:p>
        </p:txBody>
      </p:sp>
      <p:sp>
        <p:nvSpPr>
          <p:cNvPr id="4" name="Text Placeholder 3"/>
          <p:cNvSpPr>
            <a:spLocks noGrp="1"/>
          </p:cNvSpPr>
          <p:nvPr>
            <p:ph type="body" sz="half" idx="2"/>
          </p:nvPr>
        </p:nvSpPr>
        <p:spPr>
          <a:xfrm>
            <a:off x="1792288" y="3916041"/>
            <a:ext cx="5486400" cy="448191"/>
          </a:xfrm>
        </p:spPr>
        <p:txBody>
          <a:bodyPr/>
          <a:lstStyle/>
          <a:p>
            <a:r>
              <a:rPr lang="en-US" sz="1050" dirty="0"/>
              <a:t>Sole Source is needed when the supplier is NOT on a cooperative contract and the total amount for contract is over $50K and the good/service can ONLY be purchased from that particular supplier.</a:t>
            </a:r>
          </a:p>
          <a:p>
            <a:br>
              <a:rPr lang="en-US" dirty="0"/>
            </a:br>
            <a:endParaRPr lang="en-US" dirty="0"/>
          </a:p>
        </p:txBody>
      </p:sp>
      <p:pic>
        <p:nvPicPr>
          <p:cNvPr id="8" name="Picture Placeholder 7">
            <a:extLst>
              <a:ext uri="{FF2B5EF4-FFF2-40B4-BE49-F238E27FC236}">
                <a16:creationId xmlns:a16="http://schemas.microsoft.com/office/drawing/2014/main" id="{9884D33E-4A91-8530-0360-583244DD98DF}"/>
              </a:ext>
            </a:extLst>
          </p:cNvPr>
          <p:cNvPicPr>
            <a:picLocks noGrp="1" noChangeAspect="1"/>
          </p:cNvPicPr>
          <p:nvPr>
            <p:ph type="pic" idx="1"/>
          </p:nvPr>
        </p:nvPicPr>
        <p:blipFill rotWithShape="1">
          <a:blip r:embed="rId3"/>
          <a:srcRect l="11553" r="11553"/>
          <a:stretch/>
        </p:blipFill>
        <p:spPr/>
      </p:pic>
    </p:spTree>
    <p:extLst>
      <p:ext uri="{BB962C8B-B14F-4D97-AF65-F5344CB8AC3E}">
        <p14:creationId xmlns:p14="http://schemas.microsoft.com/office/powerpoint/2010/main" val="227977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Is this a Renewal, Change Order, or Amendment?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p:txBody>
          <a:bodyPr/>
          <a:lstStyle/>
          <a:p>
            <a:r>
              <a:rPr lang="en-US" dirty="0"/>
              <a:t>Click yes if any of these apply.</a:t>
            </a:r>
          </a:p>
        </p:txBody>
      </p:sp>
    </p:spTree>
    <p:extLst>
      <p:ext uri="{BB962C8B-B14F-4D97-AF65-F5344CB8AC3E}">
        <p14:creationId xmlns:p14="http://schemas.microsoft.com/office/powerpoint/2010/main" val="3515114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27157"/>
            <a:ext cx="5486400" cy="315591"/>
          </a:xfrm>
        </p:spPr>
        <p:txBody>
          <a:bodyPr/>
          <a:lstStyle/>
          <a:p>
            <a:r>
              <a:rPr lang="en-US" dirty="0"/>
              <a:t>Previous or Related Contract Number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55" r="1755"/>
          <a:stretch>
            <a:fillRect/>
          </a:stretch>
        </p:blipFill>
        <p:spPr/>
      </p:pic>
      <p:sp>
        <p:nvSpPr>
          <p:cNvPr id="4" name="Text Placeholder 3"/>
          <p:cNvSpPr>
            <a:spLocks noGrp="1"/>
          </p:cNvSpPr>
          <p:nvPr>
            <p:ph type="body" sz="half" idx="2"/>
          </p:nvPr>
        </p:nvSpPr>
        <p:spPr>
          <a:xfrm>
            <a:off x="1792288" y="3942748"/>
            <a:ext cx="5486400" cy="448191"/>
          </a:xfrm>
        </p:spPr>
        <p:txBody>
          <a:bodyPr/>
          <a:lstStyle/>
          <a:p>
            <a:r>
              <a:rPr lang="en-US" dirty="0"/>
              <a:t> </a:t>
            </a:r>
            <a:r>
              <a:rPr lang="en-US" sz="1200" dirty="0"/>
              <a:t>If Yes, please provide us with the Previous Contract Number attached to this renewal agreement (ASC-XXXX-XXX, PSC-XXXX-XXX, etc.)</a:t>
            </a:r>
          </a:p>
        </p:txBody>
      </p:sp>
    </p:spTree>
    <p:extLst>
      <p:ext uri="{BB962C8B-B14F-4D97-AF65-F5344CB8AC3E}">
        <p14:creationId xmlns:p14="http://schemas.microsoft.com/office/powerpoint/2010/main" val="353531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00901"/>
            <a:ext cx="5486400" cy="315591"/>
          </a:xfrm>
        </p:spPr>
        <p:txBody>
          <a:bodyPr/>
          <a:lstStyle/>
          <a:p>
            <a:r>
              <a:rPr lang="en-US" dirty="0"/>
              <a:t>Is this a Service?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2299"/>
          <a:stretch/>
        </p:blipFill>
        <p:spPr>
          <a:xfrm>
            <a:off x="1792288" y="314801"/>
            <a:ext cx="5486400" cy="3015139"/>
          </a:xfrm>
        </p:spPr>
      </p:pic>
      <p:sp>
        <p:nvSpPr>
          <p:cNvPr id="4" name="Text Placeholder 3"/>
          <p:cNvSpPr>
            <a:spLocks noGrp="1"/>
          </p:cNvSpPr>
          <p:nvPr>
            <p:ph type="body" sz="half" idx="2"/>
          </p:nvPr>
        </p:nvSpPr>
        <p:spPr>
          <a:xfrm>
            <a:off x="1792288" y="3691564"/>
            <a:ext cx="5486400" cy="448191"/>
          </a:xfrm>
        </p:spPr>
        <p:txBody>
          <a:bodyPr/>
          <a:lstStyle/>
          <a:p>
            <a:r>
              <a:rPr lang="en-US" sz="900" dirty="0"/>
              <a:t>Risk Management review is required on all service contracts. The only exception is Guest Lecturers, Advertising Agreements, and Athletic Team Hotels. All other agreements are considered services and must be viewed by Risk Management. If you are unsure if Risk Management needs to review your agreement, please review the TWU Signature Matrix here: </a:t>
            </a:r>
            <a:r>
              <a:rPr lang="en-US" sz="900" dirty="0">
                <a:hlinkClick r:id="rId3"/>
              </a:rPr>
              <a:t>https://twu.edu/media/documents/procurement/FY24-Contract-Signature-Matrix-signed.pdf</a:t>
            </a:r>
            <a:r>
              <a:rPr lang="en-US" sz="900" dirty="0"/>
              <a:t>  </a:t>
            </a:r>
          </a:p>
          <a:p>
            <a:endParaRPr lang="en-US" dirty="0"/>
          </a:p>
        </p:txBody>
      </p:sp>
    </p:spTree>
    <p:extLst>
      <p:ext uri="{BB962C8B-B14F-4D97-AF65-F5344CB8AC3E}">
        <p14:creationId xmlns:p14="http://schemas.microsoft.com/office/powerpoint/2010/main" val="356672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12850"/>
            <a:ext cx="5486400" cy="315591"/>
          </a:xfrm>
        </p:spPr>
        <p:txBody>
          <a:bodyPr/>
          <a:lstStyle/>
          <a:p>
            <a:r>
              <a:rPr lang="en-US" dirty="0"/>
              <a:t>Certificate of Insurance (COI)</a:t>
            </a:r>
          </a:p>
        </p:txBody>
      </p:sp>
      <p:sp>
        <p:nvSpPr>
          <p:cNvPr id="4" name="Text Placeholder 3"/>
          <p:cNvSpPr>
            <a:spLocks noGrp="1"/>
          </p:cNvSpPr>
          <p:nvPr>
            <p:ph type="body" sz="half" idx="2"/>
          </p:nvPr>
        </p:nvSpPr>
        <p:spPr>
          <a:xfrm>
            <a:off x="1792288" y="3659743"/>
            <a:ext cx="5486400" cy="448191"/>
          </a:xfrm>
        </p:spPr>
        <p:txBody>
          <a:bodyPr/>
          <a:lstStyle/>
          <a:p>
            <a:r>
              <a:rPr lang="en-US" sz="1050" dirty="0"/>
              <a:t>You will need to upload the supplier’s Certificate of Insurance (COI) meeting TWU’s third-party insurance requirements </a:t>
            </a:r>
            <a:r>
              <a:rPr lang="en-US" sz="1050" u="sng" dirty="0">
                <a:hlinkClick r:id="rId2"/>
              </a:rPr>
              <a:t>https://twu.edu/media/documents/risk-management/TWU-Third-Party-Insurance-Standards.pdf</a:t>
            </a:r>
            <a:r>
              <a:rPr lang="en-US" sz="1050" dirty="0"/>
              <a:t> </a:t>
            </a:r>
          </a:p>
          <a:p>
            <a:r>
              <a:rPr lang="en-US" sz="1050" dirty="0"/>
              <a:t>**If you are seeking a waiver on the Certificate of Insurance Requirement - Please add that information in the description box later in the form**</a:t>
            </a:r>
          </a:p>
          <a:p>
            <a:br>
              <a:rPr lang="en-US" sz="1050" dirty="0"/>
            </a:br>
            <a:endParaRPr lang="en-US" sz="1050" dirty="0"/>
          </a:p>
        </p:txBody>
      </p:sp>
      <p:pic>
        <p:nvPicPr>
          <p:cNvPr id="1026" name="Picture 2" descr="https://lh7-us.googleusercontent.com/wGWvawgRPC-YZRsR8ZhmNJQwPCfz7p_C-QhP64ctu9yuhhHs5vd6ppaysq2VuCNVklYsmr2ZNAbBzkUGgx4m0hnnmQJwt_DuUoAq1kTdpz5qdMGxyjI9H1o5VIvbpHG6Uwem6lzppce0AFB5uGeA3w=s2048"/>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773" r="1773"/>
          <a:stretch>
            <a:fillRect/>
          </a:stretch>
        </p:blipFill>
        <p:spPr bwMode="auto">
          <a:xfrm>
            <a:off x="1792288" y="345281"/>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39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0888"/>
            <a:ext cx="5486400" cy="315591"/>
          </a:xfrm>
        </p:spPr>
        <p:txBody>
          <a:bodyPr/>
          <a:lstStyle/>
          <a:p>
            <a:r>
              <a:rPr lang="en-US" dirty="0"/>
              <a:t>Need a waiver?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224" r="7224" b="9015"/>
          <a:stretch/>
        </p:blipFill>
        <p:spPr>
          <a:xfrm>
            <a:off x="1792288" y="459581"/>
            <a:ext cx="5486400" cy="2807875"/>
          </a:xfrm>
        </p:spPr>
      </p:pic>
      <p:sp>
        <p:nvSpPr>
          <p:cNvPr id="4" name="Text Placeholder 3"/>
          <p:cNvSpPr>
            <a:spLocks noGrp="1"/>
          </p:cNvSpPr>
          <p:nvPr>
            <p:ph type="body" sz="half" idx="2"/>
          </p:nvPr>
        </p:nvSpPr>
        <p:spPr>
          <a:xfrm>
            <a:off x="1792288" y="3646479"/>
            <a:ext cx="5486400" cy="448191"/>
          </a:xfrm>
        </p:spPr>
        <p:txBody>
          <a:bodyPr/>
          <a:lstStyle/>
          <a:p>
            <a:r>
              <a:rPr lang="en-US" sz="1200" dirty="0"/>
              <a:t>We’ve added a toggle if you’re requesting a waiver of insurance. Please note, very few agreements do not require a COI. You still may be requested to provide one from the supplier.</a:t>
            </a:r>
          </a:p>
        </p:txBody>
      </p:sp>
    </p:spTree>
    <p:extLst>
      <p:ext uri="{BB962C8B-B14F-4D97-AF65-F5344CB8AC3E}">
        <p14:creationId xmlns:p14="http://schemas.microsoft.com/office/powerpoint/2010/main" val="154089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Locating our Ticketing System	</a:t>
            </a:r>
          </a:p>
        </p:txBody>
      </p:sp>
      <p:sp>
        <p:nvSpPr>
          <p:cNvPr id="6" name="Text Placeholder 5"/>
          <p:cNvSpPr>
            <a:spLocks noGrp="1"/>
          </p:cNvSpPr>
          <p:nvPr>
            <p:ph type="body" sz="half" idx="2"/>
          </p:nvPr>
        </p:nvSpPr>
        <p:spPr/>
        <p:txBody>
          <a:bodyPr/>
          <a:lstStyle/>
          <a:p>
            <a:r>
              <a:rPr lang="en-US" dirty="0"/>
              <a:t>Go to Service Center Portal: </a:t>
            </a:r>
            <a:r>
              <a:rPr lang="en-US" dirty="0">
                <a:hlinkClick r:id="rId2"/>
              </a:rPr>
              <a:t>https://servicecenter.twu.edu/</a:t>
            </a:r>
            <a:r>
              <a:rPr lang="en-US" dirty="0"/>
              <a:t> </a:t>
            </a:r>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726" r="6726" b="1706"/>
          <a:stretch/>
        </p:blipFill>
        <p:spPr>
          <a:xfrm>
            <a:off x="1792288" y="459581"/>
            <a:ext cx="5486400" cy="3033427"/>
          </a:xfrm>
        </p:spPr>
      </p:pic>
    </p:spTree>
    <p:extLst>
      <p:ext uri="{BB962C8B-B14F-4D97-AF65-F5344CB8AC3E}">
        <p14:creationId xmlns:p14="http://schemas.microsoft.com/office/powerpoint/2010/main" val="256936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Contracts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200" dirty="0"/>
              <a:t>Is this contract for software, hardware, or have a technology component? This includes, but is not limited to: software, cloud services, SAAS, mobile applications, web applications, licensing, etc. </a:t>
            </a:r>
          </a:p>
          <a:p>
            <a:endParaRPr lang="en-US" dirty="0"/>
          </a:p>
        </p:txBody>
      </p:sp>
    </p:spTree>
    <p:extLst>
      <p:ext uri="{BB962C8B-B14F-4D97-AF65-F5344CB8AC3E}">
        <p14:creationId xmlns:p14="http://schemas.microsoft.com/office/powerpoint/2010/main" val="876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Contracts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p:txBody>
          <a:bodyPr/>
          <a:lstStyle/>
          <a:p>
            <a:r>
              <a:rPr lang="en-US" sz="800" dirty="0"/>
              <a:t>If it is for Software, you will need to complete the expanded questions. Questions with checkboxes allow for multiple answers. If you are unsure, please read the agreement or ask the Supplier. Your Risk Assessment completed by IT Solutions should contain a lot of the same information. </a:t>
            </a:r>
          </a:p>
          <a:p>
            <a:endParaRPr lang="en-US" dirty="0"/>
          </a:p>
        </p:txBody>
      </p:sp>
    </p:spTree>
    <p:extLst>
      <p:ext uri="{BB962C8B-B14F-4D97-AF65-F5344CB8AC3E}">
        <p14:creationId xmlns:p14="http://schemas.microsoft.com/office/powerpoint/2010/main" val="262009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85661"/>
            <a:ext cx="5486400" cy="315591"/>
          </a:xfrm>
        </p:spPr>
        <p:txBody>
          <a:bodyPr/>
          <a:lstStyle/>
          <a:p>
            <a:r>
              <a:rPr lang="en-US" dirty="0"/>
              <a:t>Risk Assessment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02" r="1802"/>
          <a:stretch>
            <a:fillRect/>
          </a:stretch>
        </p:blipFill>
        <p:spPr>
          <a:xfrm>
            <a:off x="1792288" y="299561"/>
            <a:ext cx="5486400" cy="3086100"/>
          </a:xfrm>
        </p:spPr>
      </p:pic>
      <p:sp>
        <p:nvSpPr>
          <p:cNvPr id="4" name="Text Placeholder 3"/>
          <p:cNvSpPr>
            <a:spLocks noGrp="1"/>
          </p:cNvSpPr>
          <p:nvPr>
            <p:ph type="body" sz="half" idx="2"/>
          </p:nvPr>
        </p:nvSpPr>
        <p:spPr>
          <a:xfrm>
            <a:off x="1792288" y="3722167"/>
            <a:ext cx="5486400" cy="448191"/>
          </a:xfrm>
        </p:spPr>
        <p:txBody>
          <a:bodyPr/>
          <a:lstStyle/>
          <a:p>
            <a:r>
              <a:rPr lang="en-US" sz="900" dirty="0"/>
              <a:t>Risk Assessments need to be included with your Supporting Documentation. You must have a completed Risk Assessment by ITS to submit your Contract for review. Contracts submitted without completed Risk Assessments will be rejected. Link to ITS TDX for Risk Assessment: </a:t>
            </a:r>
            <a:r>
              <a:rPr lang="en-US" sz="900" dirty="0">
                <a:hlinkClick r:id="rId3"/>
              </a:rPr>
              <a:t>https://servicecenter.twu.edu/TDClient/1956/Portal/Requests/ServiceDet?ID=12086</a:t>
            </a:r>
            <a:r>
              <a:rPr lang="en-US" sz="900" dirty="0"/>
              <a:t> </a:t>
            </a:r>
          </a:p>
          <a:p>
            <a:br>
              <a:rPr lang="en-US" dirty="0"/>
            </a:br>
            <a:endParaRPr lang="en-US" dirty="0"/>
          </a:p>
        </p:txBody>
      </p:sp>
    </p:spTree>
    <p:extLst>
      <p:ext uri="{BB962C8B-B14F-4D97-AF65-F5344CB8AC3E}">
        <p14:creationId xmlns:p14="http://schemas.microsoft.com/office/powerpoint/2010/main" val="417970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Compliance Report (VPAT)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98" r="1898"/>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For all Software, you must include an Accessibility Compliance Report. This is provided by the Supplier. </a:t>
            </a:r>
          </a:p>
          <a:p>
            <a:br>
              <a:rPr lang="en-US" dirty="0"/>
            </a:br>
            <a:endParaRPr lang="en-US" dirty="0"/>
          </a:p>
        </p:txBody>
      </p:sp>
    </p:spTree>
    <p:extLst>
      <p:ext uri="{BB962C8B-B14F-4D97-AF65-F5344CB8AC3E}">
        <p14:creationId xmlns:p14="http://schemas.microsoft.com/office/powerpoint/2010/main" val="164940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Exception Request Form</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806108"/>
            <a:ext cx="5486400" cy="448191"/>
          </a:xfrm>
        </p:spPr>
        <p:txBody>
          <a:bodyPr/>
          <a:lstStyle/>
          <a:p>
            <a:r>
              <a:rPr lang="en-US" sz="1050" dirty="0"/>
              <a:t>If the Supplier does not have an Accessibility Compliance Report (VPAT), then you must provide a completed Accessibility Exception Request Form. Link to document download is located in </a:t>
            </a:r>
            <a:r>
              <a:rPr lang="en-US" sz="1050" dirty="0">
                <a:hlinkClick r:id="rId3"/>
              </a:rPr>
              <a:t>Supporting Documentation Breakdown.</a:t>
            </a:r>
            <a:br>
              <a:rPr lang="en-US" dirty="0">
                <a:hlinkClick r:id="rId3"/>
              </a:rPr>
            </a:br>
            <a:endParaRPr lang="en-US" dirty="0"/>
          </a:p>
        </p:txBody>
      </p:sp>
    </p:spTree>
    <p:extLst>
      <p:ext uri="{BB962C8B-B14F-4D97-AF65-F5344CB8AC3E}">
        <p14:creationId xmlns:p14="http://schemas.microsoft.com/office/powerpoint/2010/main" val="967445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dirty="0"/>
              <a:t>Is the Supplier on a Cooperative?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5756"/>
          <a:stretch/>
        </p:blipFill>
        <p:spPr>
          <a:xfrm>
            <a:off x="1792288" y="459581"/>
            <a:ext cx="5486400" cy="2908459"/>
          </a:xfrm>
        </p:spPr>
      </p:pic>
      <p:sp>
        <p:nvSpPr>
          <p:cNvPr id="4" name="Text Placeholder 3"/>
          <p:cNvSpPr>
            <a:spLocks noGrp="1"/>
          </p:cNvSpPr>
          <p:nvPr>
            <p:ph type="body" sz="half" idx="2"/>
          </p:nvPr>
        </p:nvSpPr>
        <p:spPr>
          <a:xfrm>
            <a:off x="1792288" y="3801407"/>
            <a:ext cx="5949174" cy="448191"/>
          </a:xfrm>
        </p:spPr>
        <p:txBody>
          <a:bodyPr/>
          <a:lstStyle/>
          <a:p>
            <a:r>
              <a:rPr lang="en-US" sz="1050" dirty="0"/>
              <a:t>If you are submitting a contract with a Cooperative Purchasing Partner, we will need that information from you as well. Using suppliers available on Cooperatives, full fills the procurement method (No Bids or Sole Source to worry about) and if the vendor accepts our Standard Contract Addendum, we can process without sending for legal review.</a:t>
            </a:r>
          </a:p>
          <a:p>
            <a:br>
              <a:rPr lang="en-US" dirty="0"/>
            </a:br>
            <a:endParaRPr lang="en-US" dirty="0"/>
          </a:p>
        </p:txBody>
      </p:sp>
    </p:spTree>
    <p:extLst>
      <p:ext uri="{BB962C8B-B14F-4D97-AF65-F5344CB8AC3E}">
        <p14:creationId xmlns:p14="http://schemas.microsoft.com/office/powerpoint/2010/main" val="2618313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26769"/>
            <a:ext cx="5486400" cy="315591"/>
          </a:xfrm>
        </p:spPr>
        <p:txBody>
          <a:bodyPr/>
          <a:lstStyle/>
          <a:p>
            <a:r>
              <a:rPr lang="en-US" dirty="0"/>
              <a:t>Cooperative Purchasing Partners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9954"/>
          <a:stretch/>
        </p:blipFill>
        <p:spPr>
          <a:xfrm>
            <a:off x="1792288" y="459581"/>
            <a:ext cx="5486400" cy="2778919"/>
          </a:xfrm>
        </p:spPr>
      </p:pic>
      <p:sp>
        <p:nvSpPr>
          <p:cNvPr id="4" name="Text Placeholder 3"/>
          <p:cNvSpPr>
            <a:spLocks noGrp="1"/>
          </p:cNvSpPr>
          <p:nvPr>
            <p:ph type="body" sz="half" idx="2"/>
          </p:nvPr>
        </p:nvSpPr>
        <p:spPr>
          <a:xfrm>
            <a:off x="1868488" y="3642360"/>
            <a:ext cx="5486400" cy="448191"/>
          </a:xfrm>
        </p:spPr>
        <p:txBody>
          <a:bodyPr/>
          <a:lstStyle/>
          <a:p>
            <a:r>
              <a:rPr lang="en-US" sz="1100" dirty="0"/>
              <a:t> Not sure if the Supplier you’re wanting to contract with is on a Cooperative? Ask your Supplier! You can find more information on Cooperative Purchasing partners on our website: </a:t>
            </a:r>
            <a:r>
              <a:rPr lang="en-US" sz="1100" u="sng" dirty="0">
                <a:hlinkClick r:id="rId3"/>
              </a:rPr>
              <a:t>https://twu.edu/procurement/purchasing/cooperative-purchasing/</a:t>
            </a:r>
            <a:r>
              <a:rPr lang="en-US" sz="1100" dirty="0"/>
              <a:t> </a:t>
            </a:r>
          </a:p>
        </p:txBody>
      </p:sp>
    </p:spTree>
    <p:extLst>
      <p:ext uri="{BB962C8B-B14F-4D97-AF65-F5344CB8AC3E}">
        <p14:creationId xmlns:p14="http://schemas.microsoft.com/office/powerpoint/2010/main" val="366931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67100"/>
            <a:ext cx="5486400" cy="315591"/>
          </a:xfrm>
        </p:spPr>
        <p:txBody>
          <a:bodyPr/>
          <a:lstStyle/>
          <a:p>
            <a:r>
              <a:rPr lang="en-US" dirty="0"/>
              <a:t>If Supplier is on a Cooperative</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2545"/>
          <a:stretch/>
        </p:blipFill>
        <p:spPr>
          <a:xfrm>
            <a:off x="1792288" y="459581"/>
            <a:ext cx="5486400" cy="3007519"/>
          </a:xfrm>
        </p:spPr>
      </p:pic>
      <p:sp>
        <p:nvSpPr>
          <p:cNvPr id="4" name="Text Placeholder 3"/>
          <p:cNvSpPr>
            <a:spLocks noGrp="1"/>
          </p:cNvSpPr>
          <p:nvPr>
            <p:ph type="body" sz="half" idx="2"/>
          </p:nvPr>
        </p:nvSpPr>
        <p:spPr>
          <a:xfrm>
            <a:off x="1792288" y="3761974"/>
            <a:ext cx="5486400" cy="448191"/>
          </a:xfrm>
        </p:spPr>
        <p:txBody>
          <a:bodyPr/>
          <a:lstStyle/>
          <a:p>
            <a:r>
              <a:rPr lang="en-US" sz="1000" dirty="0"/>
              <a:t>List the name of the Cooperative and the Cooperative Contract Number. This Cooperative Partner and Contract Number must also be referenced on the Contract Document. Please review and make sure its there. If not, reach out to your supplier and have them add it. </a:t>
            </a:r>
          </a:p>
          <a:p>
            <a:endParaRPr lang="en-US" dirty="0"/>
          </a:p>
        </p:txBody>
      </p:sp>
    </p:spTree>
    <p:extLst>
      <p:ext uri="{BB962C8B-B14F-4D97-AF65-F5344CB8AC3E}">
        <p14:creationId xmlns:p14="http://schemas.microsoft.com/office/powerpoint/2010/main" val="2241038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Is your contract part of a Formal Bid?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4275"/>
          <a:stretch/>
        </p:blipFill>
        <p:spPr>
          <a:xfrm>
            <a:off x="1792288" y="459581"/>
            <a:ext cx="5486400" cy="2954179"/>
          </a:xfrm>
        </p:spPr>
      </p:pic>
      <p:sp>
        <p:nvSpPr>
          <p:cNvPr id="4" name="Text Placeholder 3"/>
          <p:cNvSpPr>
            <a:spLocks noGrp="1"/>
          </p:cNvSpPr>
          <p:nvPr>
            <p:ph type="body" sz="half" idx="2"/>
          </p:nvPr>
        </p:nvSpPr>
        <p:spPr>
          <a:xfrm>
            <a:off x="1792288" y="3732827"/>
            <a:ext cx="5486400" cy="448191"/>
          </a:xfrm>
        </p:spPr>
        <p:txBody>
          <a:bodyPr/>
          <a:lstStyle/>
          <a:p>
            <a:r>
              <a:rPr lang="en-US" sz="1000" dirty="0"/>
              <a:t>Formal Bids are required when the supplier is NOT on a cooperative contract and the total amount for contract is </a:t>
            </a:r>
            <a:r>
              <a:rPr lang="en-US" sz="1000"/>
              <a:t>over $100K</a:t>
            </a:r>
            <a:r>
              <a:rPr lang="en-US" sz="1000" dirty="0"/>
              <a:t>. Information regarding formal bids can be found on our Procurement Guidelines website here: </a:t>
            </a:r>
            <a:r>
              <a:rPr lang="en-US" sz="1000" dirty="0">
                <a:hlinkClick r:id="rId3"/>
              </a:rPr>
              <a:t>https://twu.edu/procurement/purchasing/procurement-guidelines/</a:t>
            </a:r>
            <a:r>
              <a:rPr lang="en-US" sz="1000" dirty="0"/>
              <a:t>  </a:t>
            </a:r>
          </a:p>
          <a:p>
            <a:endParaRPr lang="en-US" dirty="0"/>
          </a:p>
        </p:txBody>
      </p:sp>
    </p:spTree>
    <p:extLst>
      <p:ext uri="{BB962C8B-B14F-4D97-AF65-F5344CB8AC3E}">
        <p14:creationId xmlns:p14="http://schemas.microsoft.com/office/powerpoint/2010/main" val="24539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Formal Bid Number (RFP)</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sz="1200" dirty="0"/>
              <a:t>Enter the Formal Bid (RFP) number here. This number also needs to be referenced on the Contract Document. Please make sure it is on there. If not, reach out to the supplier and have them add it. </a:t>
            </a:r>
          </a:p>
        </p:txBody>
      </p:sp>
    </p:spTree>
    <p:extLst>
      <p:ext uri="{BB962C8B-B14F-4D97-AF65-F5344CB8AC3E}">
        <p14:creationId xmlns:p14="http://schemas.microsoft.com/office/powerpoint/2010/main" val="7190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a:t>
            </a:r>
          </a:p>
        </p:txBody>
      </p:sp>
      <p:sp>
        <p:nvSpPr>
          <p:cNvPr id="4" name="Text Placeholder 3"/>
          <p:cNvSpPr>
            <a:spLocks noGrp="1"/>
          </p:cNvSpPr>
          <p:nvPr>
            <p:ph type="body" sz="half" idx="2"/>
          </p:nvPr>
        </p:nvSpPr>
        <p:spPr/>
        <p:txBody>
          <a:bodyPr/>
          <a:lstStyle/>
          <a:p>
            <a:r>
              <a:rPr lang="en-US" dirty="0"/>
              <a:t>Click on services</a:t>
            </a: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726" t="1701" r="6726" b="2892"/>
          <a:stretch/>
        </p:blipFill>
        <p:spPr>
          <a:xfrm>
            <a:off x="1792288" y="512064"/>
            <a:ext cx="5486400" cy="2944368"/>
          </a:xfrm>
        </p:spPr>
      </p:pic>
    </p:spTree>
    <p:extLst>
      <p:ext uri="{BB962C8B-B14F-4D97-AF65-F5344CB8AC3E}">
        <p14:creationId xmlns:p14="http://schemas.microsoft.com/office/powerpoint/2010/main" val="1696120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Grant or Capital Projects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80" r="1780" b="3781"/>
          <a:stretch/>
        </p:blipFill>
        <p:spPr>
          <a:xfrm>
            <a:off x="1792288" y="459581"/>
            <a:ext cx="5486400" cy="2969419"/>
          </a:xfrm>
        </p:spPr>
      </p:pic>
      <p:sp>
        <p:nvSpPr>
          <p:cNvPr id="4" name="Text Placeholder 3"/>
          <p:cNvSpPr>
            <a:spLocks noGrp="1"/>
          </p:cNvSpPr>
          <p:nvPr>
            <p:ph type="body" sz="half" idx="2"/>
          </p:nvPr>
        </p:nvSpPr>
        <p:spPr>
          <a:xfrm>
            <a:off x="1792288" y="3801407"/>
            <a:ext cx="5486400" cy="448191"/>
          </a:xfrm>
        </p:spPr>
        <p:txBody>
          <a:bodyPr/>
          <a:lstStyle/>
          <a:p>
            <a:r>
              <a:rPr lang="en-US" dirty="0"/>
              <a:t>If you are using funds from a Office of Research and Sponsored Programs Grant or Capital Project, please let us know here. </a:t>
            </a:r>
          </a:p>
        </p:txBody>
      </p:sp>
    </p:spTree>
    <p:extLst>
      <p:ext uri="{BB962C8B-B14F-4D97-AF65-F5344CB8AC3E}">
        <p14:creationId xmlns:p14="http://schemas.microsoft.com/office/powerpoint/2010/main" val="3766957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or Capitol Funds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34" r="1734" b="5509"/>
          <a:stretch/>
        </p:blipFill>
        <p:spPr>
          <a:xfrm>
            <a:off x="1792288" y="459581"/>
            <a:ext cx="5486400" cy="2916079"/>
          </a:xfrm>
        </p:spPr>
      </p:pic>
      <p:sp>
        <p:nvSpPr>
          <p:cNvPr id="4" name="Text Placeholder 3"/>
          <p:cNvSpPr>
            <a:spLocks noGrp="1"/>
          </p:cNvSpPr>
          <p:nvPr>
            <p:ph type="body" sz="half" idx="2"/>
          </p:nvPr>
        </p:nvSpPr>
        <p:spPr/>
        <p:txBody>
          <a:bodyPr/>
          <a:lstStyle/>
          <a:p>
            <a:r>
              <a:rPr lang="en-US" dirty="0"/>
              <a:t>If this is for an ORSP Funded Grant or Capital Project, please provide the project number below.</a:t>
            </a:r>
          </a:p>
        </p:txBody>
      </p:sp>
    </p:spTree>
    <p:extLst>
      <p:ext uri="{BB962C8B-B14F-4D97-AF65-F5344CB8AC3E}">
        <p14:creationId xmlns:p14="http://schemas.microsoft.com/office/powerpoint/2010/main" val="244387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 Cloud Chart of Accounts String</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2545"/>
          <a:stretch/>
        </p:blipFill>
        <p:spPr>
          <a:xfrm>
            <a:off x="1792288" y="459581"/>
            <a:ext cx="5486400" cy="3007519"/>
          </a:xfrm>
        </p:spPr>
      </p:pic>
      <p:sp>
        <p:nvSpPr>
          <p:cNvPr id="4" name="Text Placeholder 3"/>
          <p:cNvSpPr>
            <a:spLocks noGrp="1"/>
          </p:cNvSpPr>
          <p:nvPr>
            <p:ph type="body" sz="half" idx="2"/>
          </p:nvPr>
        </p:nvSpPr>
        <p:spPr>
          <a:xfrm>
            <a:off x="1792288" y="3916041"/>
            <a:ext cx="5486400" cy="448191"/>
          </a:xfrm>
        </p:spPr>
        <p:txBody>
          <a:bodyPr/>
          <a:lstStyle/>
          <a:p>
            <a:r>
              <a:rPr lang="en-US" dirty="0"/>
              <a:t>Add the Account String that the funding will be coming from. To download the Chart of Accounts, click </a:t>
            </a:r>
            <a:r>
              <a:rPr lang="en-US" dirty="0">
                <a:hlinkClick r:id="rId3"/>
              </a:rPr>
              <a:t>here.</a:t>
            </a:r>
            <a:r>
              <a:rPr lang="en-US" dirty="0"/>
              <a:t> </a:t>
            </a:r>
          </a:p>
        </p:txBody>
      </p:sp>
    </p:spTree>
    <p:extLst>
      <p:ext uri="{BB962C8B-B14F-4D97-AF65-F5344CB8AC3E}">
        <p14:creationId xmlns:p14="http://schemas.microsoft.com/office/powerpoint/2010/main" val="32334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8540"/>
            <a:ext cx="5486400" cy="315591"/>
          </a:xfrm>
        </p:spPr>
        <p:txBody>
          <a:bodyPr/>
          <a:lstStyle/>
          <a:p>
            <a:r>
              <a:rPr lang="en-US" dirty="0"/>
              <a:t>Account Approver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3040"/>
          <a:stretch/>
        </p:blipFill>
        <p:spPr>
          <a:xfrm>
            <a:off x="1792288" y="459581"/>
            <a:ext cx="5486400" cy="2992279"/>
          </a:xfrm>
        </p:spPr>
      </p:pic>
      <p:sp>
        <p:nvSpPr>
          <p:cNvPr id="4" name="Text Placeholder 3"/>
          <p:cNvSpPr>
            <a:spLocks noGrp="1"/>
          </p:cNvSpPr>
          <p:nvPr>
            <p:ph type="body" sz="half" idx="2"/>
          </p:nvPr>
        </p:nvSpPr>
        <p:spPr>
          <a:xfrm>
            <a:off x="1792288" y="3801407"/>
            <a:ext cx="5486400" cy="448191"/>
          </a:xfrm>
        </p:spPr>
        <p:txBody>
          <a:bodyPr/>
          <a:lstStyle/>
          <a:p>
            <a:r>
              <a:rPr lang="en-US" dirty="0"/>
              <a:t>For the account string provided, please select your Account Approver. You can search for Account Approver by email or name. If unsure of approver, check Chart of Accounts </a:t>
            </a:r>
            <a:r>
              <a:rPr lang="en-US" dirty="0">
                <a:hlinkClick r:id="rId3"/>
              </a:rPr>
              <a:t>here</a:t>
            </a:r>
            <a:r>
              <a:rPr lang="en-US" dirty="0"/>
              <a:t>.</a:t>
            </a:r>
          </a:p>
        </p:txBody>
      </p:sp>
    </p:spTree>
    <p:extLst>
      <p:ext uri="{BB962C8B-B14F-4D97-AF65-F5344CB8AC3E}">
        <p14:creationId xmlns:p14="http://schemas.microsoft.com/office/powerpoint/2010/main" val="2102113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85816"/>
            <a:ext cx="5486400" cy="315591"/>
          </a:xfrm>
        </p:spPr>
        <p:txBody>
          <a:bodyPr/>
          <a:lstStyle/>
          <a:p>
            <a:r>
              <a:rPr lang="en-US" dirty="0"/>
              <a:t>Contract Manager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13" r="1713" b="4027"/>
          <a:stretch/>
        </p:blipFill>
        <p:spPr>
          <a:xfrm>
            <a:off x="1792288" y="459581"/>
            <a:ext cx="5486400" cy="2961799"/>
          </a:xfrm>
        </p:spPr>
      </p:pic>
      <p:sp>
        <p:nvSpPr>
          <p:cNvPr id="4" name="Text Placeholder 3"/>
          <p:cNvSpPr>
            <a:spLocks noGrp="1"/>
          </p:cNvSpPr>
          <p:nvPr>
            <p:ph type="body" sz="half" idx="2"/>
          </p:nvPr>
        </p:nvSpPr>
        <p:spPr>
          <a:xfrm>
            <a:off x="1792288" y="3801407"/>
            <a:ext cx="5486400" cy="448191"/>
          </a:xfrm>
        </p:spPr>
        <p:txBody>
          <a:bodyPr/>
          <a:lstStyle/>
          <a:p>
            <a:r>
              <a:rPr lang="en-US" sz="1200" dirty="0"/>
              <a:t>The Contract Manager is responsible for reviewing and understanding the terms of the agreement. This person will be point of contact for any questions and could also be the same as the Account Approver. </a:t>
            </a:r>
          </a:p>
          <a:p>
            <a:br>
              <a:rPr lang="en-US" dirty="0"/>
            </a:br>
            <a:endParaRPr lang="en-US" dirty="0"/>
          </a:p>
        </p:txBody>
      </p:sp>
    </p:spTree>
    <p:extLst>
      <p:ext uri="{BB962C8B-B14F-4D97-AF65-F5344CB8AC3E}">
        <p14:creationId xmlns:p14="http://schemas.microsoft.com/office/powerpoint/2010/main" val="2229347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8320"/>
            <a:ext cx="5486400" cy="315591"/>
          </a:xfrm>
        </p:spPr>
        <p:txBody>
          <a:bodyPr/>
          <a:lstStyle/>
          <a:p>
            <a:r>
              <a:rPr lang="en-US" dirty="0"/>
              <a:t>What is this contract for?</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r="1806" b="7237"/>
          <a:stretch/>
        </p:blipFill>
        <p:spPr>
          <a:xfrm>
            <a:off x="1792288" y="459581"/>
            <a:ext cx="5486400" cy="2862739"/>
          </a:xfrm>
        </p:spPr>
      </p:pic>
      <p:sp>
        <p:nvSpPr>
          <p:cNvPr id="4" name="Text Placeholder 3"/>
          <p:cNvSpPr>
            <a:spLocks noGrp="1"/>
          </p:cNvSpPr>
          <p:nvPr>
            <p:ph type="body" sz="half" idx="2"/>
          </p:nvPr>
        </p:nvSpPr>
        <p:spPr>
          <a:xfrm>
            <a:off x="1792288" y="3602315"/>
            <a:ext cx="5486400" cy="448191"/>
          </a:xfrm>
        </p:spPr>
        <p:txBody>
          <a:bodyPr/>
          <a:lstStyle/>
          <a:p>
            <a:r>
              <a:rPr lang="en-US" sz="1200" dirty="0"/>
              <a:t>This should be a BRIEF description for what the contract is for. Keep it short and sweet. </a:t>
            </a:r>
          </a:p>
          <a:p>
            <a:r>
              <a:rPr lang="en-US" sz="1200" dirty="0"/>
              <a:t>Example – Guest Lecturer for Art History 4100, Oracle Cloud Software, Bounce House for Block Party, etc.</a:t>
            </a:r>
            <a:endParaRPr lang="en-US" dirty="0"/>
          </a:p>
        </p:txBody>
      </p:sp>
    </p:spTree>
    <p:extLst>
      <p:ext uri="{BB962C8B-B14F-4D97-AF65-F5344CB8AC3E}">
        <p14:creationId xmlns:p14="http://schemas.microsoft.com/office/powerpoint/2010/main" val="246228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for Approvers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650" r="765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If you have any helpful or additional information for any of the areas approving the agreement, please add it here.</a:t>
            </a:r>
          </a:p>
        </p:txBody>
      </p:sp>
    </p:spTree>
    <p:extLst>
      <p:ext uri="{BB962C8B-B14F-4D97-AF65-F5344CB8AC3E}">
        <p14:creationId xmlns:p14="http://schemas.microsoft.com/office/powerpoint/2010/main" val="2630071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11529"/>
            <a:ext cx="5486400" cy="315591"/>
          </a:xfrm>
        </p:spPr>
        <p:txBody>
          <a:bodyPr/>
          <a:lstStyle/>
          <a:p>
            <a:r>
              <a:rPr lang="en-US" dirty="0"/>
              <a:t>Term of Contract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6" t="11775" r="1806" b="817"/>
          <a:stretch/>
        </p:blipFill>
        <p:spPr>
          <a:xfrm>
            <a:off x="1792288" y="449580"/>
            <a:ext cx="5486400" cy="2697480"/>
          </a:xfrm>
        </p:spPr>
      </p:pic>
      <p:sp>
        <p:nvSpPr>
          <p:cNvPr id="4" name="Text Placeholder 3"/>
          <p:cNvSpPr>
            <a:spLocks noGrp="1"/>
          </p:cNvSpPr>
          <p:nvPr>
            <p:ph type="body" sz="half" idx="2"/>
          </p:nvPr>
        </p:nvSpPr>
        <p:spPr>
          <a:xfrm>
            <a:off x="1792288" y="3791589"/>
            <a:ext cx="5486400" cy="448191"/>
          </a:xfrm>
        </p:spPr>
        <p:txBody>
          <a:bodyPr/>
          <a:lstStyle/>
          <a:p>
            <a:r>
              <a:rPr lang="en-US" sz="1100" dirty="0"/>
              <a:t>Provide start and end dates for the agreement. If the contract is for a one day event (like a guest speaker or performer), put the day of the engagement for both start and end.</a:t>
            </a:r>
          </a:p>
        </p:txBody>
      </p:sp>
    </p:spTree>
    <p:extLst>
      <p:ext uri="{BB962C8B-B14F-4D97-AF65-F5344CB8AC3E}">
        <p14:creationId xmlns:p14="http://schemas.microsoft.com/office/powerpoint/2010/main" val="1965581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207C-7141-567E-88DD-820C671D91B3}"/>
              </a:ext>
            </a:extLst>
          </p:cNvPr>
          <p:cNvSpPr>
            <a:spLocks noGrp="1"/>
          </p:cNvSpPr>
          <p:nvPr>
            <p:ph type="title"/>
          </p:nvPr>
        </p:nvSpPr>
        <p:spPr/>
        <p:txBody>
          <a:bodyPr/>
          <a:lstStyle/>
          <a:p>
            <a:r>
              <a:rPr lang="en-US" dirty="0"/>
              <a:t>Renewal options</a:t>
            </a:r>
          </a:p>
        </p:txBody>
      </p:sp>
      <p:sp>
        <p:nvSpPr>
          <p:cNvPr id="4" name="Text Placeholder 3">
            <a:extLst>
              <a:ext uri="{FF2B5EF4-FFF2-40B4-BE49-F238E27FC236}">
                <a16:creationId xmlns:a16="http://schemas.microsoft.com/office/drawing/2014/main" id="{D44855DE-D9C2-A62D-B98A-0022C06AD9C2}"/>
              </a:ext>
            </a:extLst>
          </p:cNvPr>
          <p:cNvSpPr>
            <a:spLocks noGrp="1"/>
          </p:cNvSpPr>
          <p:nvPr>
            <p:ph type="body" sz="half" idx="2"/>
          </p:nvPr>
        </p:nvSpPr>
        <p:spPr>
          <a:xfrm>
            <a:off x="1792288" y="3801407"/>
            <a:ext cx="5486400" cy="448191"/>
          </a:xfrm>
        </p:spPr>
        <p:txBody>
          <a:bodyPr/>
          <a:lstStyle/>
          <a:p>
            <a:r>
              <a:rPr lang="en-US" sz="1050" dirty="0"/>
              <a:t>Sometimes agreements can have the option to extend the term of the agreement after the initial term has expired. We will need to know if there is renewal language within the document. Control + F searching for “renewal” is a good tip to find this!</a:t>
            </a:r>
          </a:p>
        </p:txBody>
      </p:sp>
      <p:pic>
        <p:nvPicPr>
          <p:cNvPr id="10" name="Picture Placeholder 9">
            <a:extLst>
              <a:ext uri="{FF2B5EF4-FFF2-40B4-BE49-F238E27FC236}">
                <a16:creationId xmlns:a16="http://schemas.microsoft.com/office/drawing/2014/main" id="{4FAC8E33-C1CC-264F-4595-81B85C49C798}"/>
              </a:ext>
            </a:extLst>
          </p:cNvPr>
          <p:cNvPicPr>
            <a:picLocks noGrp="1" noChangeAspect="1"/>
          </p:cNvPicPr>
          <p:nvPr>
            <p:ph type="pic" idx="1"/>
          </p:nvPr>
        </p:nvPicPr>
        <p:blipFill>
          <a:blip r:embed="rId2"/>
          <a:srcRect l="5749" r="5749"/>
          <a:stretch/>
        </p:blipFill>
        <p:spPr/>
      </p:pic>
    </p:spTree>
    <p:extLst>
      <p:ext uri="{BB962C8B-B14F-4D97-AF65-F5344CB8AC3E}">
        <p14:creationId xmlns:p14="http://schemas.microsoft.com/office/powerpoint/2010/main" val="1484667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68802"/>
            <a:ext cx="5821616" cy="315591"/>
          </a:xfrm>
        </p:spPr>
        <p:txBody>
          <a:bodyPr/>
          <a:lstStyle/>
          <a:p>
            <a:r>
              <a:rPr lang="en-US" dirty="0"/>
              <a:t>Expense /Revenue / Zero Dollar Agreement</a:t>
            </a:r>
          </a:p>
        </p:txBody>
      </p:sp>
      <p:sp>
        <p:nvSpPr>
          <p:cNvPr id="4" name="Text Placeholder 3"/>
          <p:cNvSpPr>
            <a:spLocks noGrp="1"/>
          </p:cNvSpPr>
          <p:nvPr>
            <p:ph type="body" sz="half" idx="2"/>
          </p:nvPr>
        </p:nvSpPr>
        <p:spPr>
          <a:xfrm>
            <a:off x="1792288" y="3684393"/>
            <a:ext cx="5486400" cy="844935"/>
          </a:xfrm>
        </p:spPr>
        <p:txBody>
          <a:bodyPr/>
          <a:lstStyle/>
          <a:p>
            <a:r>
              <a:rPr lang="en-US" dirty="0"/>
              <a:t>If TWU is paying the Supplier, it is an expense.</a:t>
            </a:r>
          </a:p>
          <a:p>
            <a:r>
              <a:rPr lang="en-US" dirty="0"/>
              <a:t>If the Supplier is paying TWU, it is revenue. </a:t>
            </a:r>
          </a:p>
          <a:p>
            <a:r>
              <a:rPr lang="en-US" dirty="0"/>
              <a:t>If there is no cost, then it is zero dollar.</a:t>
            </a:r>
          </a:p>
          <a:p>
            <a:br>
              <a:rPr lang="en-US" dirty="0"/>
            </a:br>
            <a:endParaRPr lang="en-US" dirty="0"/>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030" r="10030" b="8225"/>
          <a:stretch/>
        </p:blipFill>
        <p:spPr>
          <a:xfrm>
            <a:off x="1792288" y="459581"/>
            <a:ext cx="5486400" cy="2832259"/>
          </a:xfrm>
        </p:spPr>
      </p:pic>
    </p:spTree>
    <p:extLst>
      <p:ext uri="{BB962C8B-B14F-4D97-AF65-F5344CB8AC3E}">
        <p14:creationId xmlns:p14="http://schemas.microsoft.com/office/powerpoint/2010/main" val="273338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a:t>Click on Procurement</a:t>
            </a:r>
          </a:p>
        </p:txBody>
      </p:sp>
    </p:spTree>
    <p:extLst>
      <p:ext uri="{BB962C8B-B14F-4D97-AF65-F5344CB8AC3E}">
        <p14:creationId xmlns:p14="http://schemas.microsoft.com/office/powerpoint/2010/main" val="811100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Amount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Add the TOTAL amount of the agreement. If the contract doesn’t have a cost, the amount is zero dollar. </a:t>
            </a:r>
          </a:p>
        </p:txBody>
      </p:sp>
    </p:spTree>
    <p:extLst>
      <p:ext uri="{BB962C8B-B14F-4D97-AF65-F5344CB8AC3E}">
        <p14:creationId xmlns:p14="http://schemas.microsoft.com/office/powerpoint/2010/main" val="47894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p:txBody>
          <a:bodyPr/>
          <a:lstStyle/>
          <a:p>
            <a:r>
              <a:rPr lang="en-US" dirty="0"/>
              <a:t>Documents must be uploaded to the ticket when you submit.</a:t>
            </a:r>
          </a:p>
        </p:txBody>
      </p:sp>
    </p:spTree>
    <p:extLst>
      <p:ext uri="{BB962C8B-B14F-4D97-AF65-F5344CB8AC3E}">
        <p14:creationId xmlns:p14="http://schemas.microsoft.com/office/powerpoint/2010/main" val="906892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Contract Document</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Please attach your contract first. Once the ticket is created, you will need to upload the rest of your documentation.</a:t>
            </a:r>
          </a:p>
          <a:p>
            <a:br>
              <a:rPr lang="en-US" dirty="0"/>
            </a:br>
            <a:endParaRPr lang="en-US" dirty="0"/>
          </a:p>
        </p:txBody>
      </p:sp>
    </p:spTree>
    <p:extLst>
      <p:ext uri="{BB962C8B-B14F-4D97-AF65-F5344CB8AC3E}">
        <p14:creationId xmlns:p14="http://schemas.microsoft.com/office/powerpoint/2010/main" val="3934445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before hitting submit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919" r="1919"/>
          <a:stretch>
            <a:fillRect/>
          </a:stretch>
        </p:blipFill>
        <p:spPr/>
      </p:pic>
      <p:sp>
        <p:nvSpPr>
          <p:cNvPr id="4" name="Text Placeholder 3"/>
          <p:cNvSpPr>
            <a:spLocks noGrp="1"/>
          </p:cNvSpPr>
          <p:nvPr>
            <p:ph type="body" sz="half" idx="2"/>
          </p:nvPr>
        </p:nvSpPr>
        <p:spPr>
          <a:xfrm>
            <a:off x="1860868" y="3916041"/>
            <a:ext cx="5486400" cy="448191"/>
          </a:xfrm>
        </p:spPr>
        <p:txBody>
          <a:bodyPr/>
          <a:lstStyle/>
          <a:p>
            <a:r>
              <a:rPr lang="en-US" sz="1050" dirty="0"/>
              <a:t>Double check that all your information is correct before hitting submit. Once you submit your ticket, you CANNOT make changes. Make sure your information is complete and you have all the required documentation before proceeding.</a:t>
            </a:r>
          </a:p>
        </p:txBody>
      </p:sp>
    </p:spTree>
    <p:extLst>
      <p:ext uri="{BB962C8B-B14F-4D97-AF65-F5344CB8AC3E}">
        <p14:creationId xmlns:p14="http://schemas.microsoft.com/office/powerpoint/2010/main" val="70647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pic>
        <p:nvPicPr>
          <p:cNvPr id="6" name="Picture 5">
            <a:extLst>
              <a:ext uri="{FF2B5EF4-FFF2-40B4-BE49-F238E27FC236}">
                <a16:creationId xmlns:a16="http://schemas.microsoft.com/office/drawing/2014/main" id="{3E3223D1-F362-D6C7-2D91-3143579339CF}"/>
              </a:ext>
            </a:extLst>
          </p:cNvPr>
          <p:cNvPicPr>
            <a:picLocks noChangeAspect="1"/>
          </p:cNvPicPr>
          <p:nvPr/>
        </p:nvPicPr>
        <p:blipFill>
          <a:blip r:embed="rId2"/>
          <a:stretch>
            <a:fillRect/>
          </a:stretch>
        </p:blipFill>
        <p:spPr>
          <a:xfrm>
            <a:off x="691920" y="1058404"/>
            <a:ext cx="7687136" cy="1903871"/>
          </a:xfrm>
          <a:prstGeom prst="rect">
            <a:avLst/>
          </a:prstGeom>
        </p:spPr>
      </p:pic>
    </p:spTree>
    <p:extLst>
      <p:ext uri="{BB962C8B-B14F-4D97-AF65-F5344CB8AC3E}">
        <p14:creationId xmlns:p14="http://schemas.microsoft.com/office/powerpoint/2010/main" val="2201873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315591"/>
          </a:xfrm>
        </p:spPr>
        <p:txBody>
          <a:bodyPr/>
          <a:lstStyle/>
          <a:p>
            <a:r>
              <a:rPr lang="en-US" dirty="0"/>
              <a:t>Not sure what else you need to upload?</a:t>
            </a:r>
          </a:p>
        </p:txBody>
      </p:sp>
      <p:pic>
        <p:nvPicPr>
          <p:cNvPr id="6" name="Picture 5"/>
          <p:cNvPicPr>
            <a:picLocks noChangeAspect="1"/>
          </p:cNvPicPr>
          <p:nvPr/>
        </p:nvPicPr>
        <p:blipFill>
          <a:blip r:embed="rId2"/>
          <a:stretch>
            <a:fillRect/>
          </a:stretch>
        </p:blipFill>
        <p:spPr>
          <a:xfrm>
            <a:off x="2381922" y="484898"/>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Locating our Ticketing System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dirty="0"/>
              <a:t>Click on Contract Routing Request</a:t>
            </a:r>
          </a:p>
        </p:txBody>
      </p:sp>
    </p:spTree>
    <p:extLst>
      <p:ext uri="{BB962C8B-B14F-4D97-AF65-F5344CB8AC3E}">
        <p14:creationId xmlns:p14="http://schemas.microsoft.com/office/powerpoint/2010/main" val="3747275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p:txBody>
      </p:sp>
    </p:spTree>
    <p:extLst>
      <p:ext uri="{BB962C8B-B14F-4D97-AF65-F5344CB8AC3E}">
        <p14:creationId xmlns:p14="http://schemas.microsoft.com/office/powerpoint/2010/main" val="1234645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your Ticket!</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562" r="1562" b="2545"/>
          <a:stretch/>
        </p:blipFill>
        <p:spPr>
          <a:xfrm>
            <a:off x="1792288" y="459581"/>
            <a:ext cx="5486400" cy="3007519"/>
          </a:xfrm>
        </p:spPr>
      </p:pic>
      <p:sp>
        <p:nvSpPr>
          <p:cNvPr id="4" name="Text Placeholder 3"/>
          <p:cNvSpPr>
            <a:spLocks noGrp="1"/>
          </p:cNvSpPr>
          <p:nvPr>
            <p:ph type="body" sz="half" idx="2"/>
          </p:nvPr>
        </p:nvSpPr>
        <p:spPr>
          <a:xfrm>
            <a:off x="1792288" y="3925804"/>
            <a:ext cx="5486400" cy="448191"/>
          </a:xfrm>
        </p:spPr>
        <p:txBody>
          <a:bodyPr/>
          <a:lstStyle/>
          <a:p>
            <a:r>
              <a:rPr lang="en-US" dirty="0"/>
              <a:t>Here you can see all the details you entered as well as all the documents. </a:t>
            </a:r>
          </a:p>
          <a:p>
            <a:br>
              <a:rPr lang="en-US" dirty="0"/>
            </a:br>
            <a:endParaRPr lang="en-US" dirty="0"/>
          </a:p>
        </p:txBody>
      </p:sp>
    </p:spTree>
    <p:extLst>
      <p:ext uri="{BB962C8B-B14F-4D97-AF65-F5344CB8AC3E}">
        <p14:creationId xmlns:p14="http://schemas.microsoft.com/office/powerpoint/2010/main" val="4207941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389829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1641965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813808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2650900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6928"/>
            <a:ext cx="5486400" cy="315591"/>
          </a:xfrm>
        </p:spPr>
        <p:txBody>
          <a:bodyPr/>
          <a:lstStyle/>
          <a:p>
            <a:r>
              <a:rPr lang="en-US" dirty="0"/>
              <a:t>Your Feed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5756"/>
          <a:stretch/>
        </p:blipFill>
        <p:spPr>
          <a:xfrm>
            <a:off x="1792288" y="459581"/>
            <a:ext cx="5486400" cy="2908459"/>
          </a:xfrm>
        </p:spPr>
      </p:pic>
      <p:sp>
        <p:nvSpPr>
          <p:cNvPr id="4" name="Text Placeholder 3"/>
          <p:cNvSpPr>
            <a:spLocks noGrp="1"/>
          </p:cNvSpPr>
          <p:nvPr>
            <p:ph type="body" sz="half" idx="2"/>
          </p:nvPr>
        </p:nvSpPr>
        <p:spPr>
          <a:xfrm>
            <a:off x="1792288" y="3687107"/>
            <a:ext cx="5486400" cy="448191"/>
          </a:xfrm>
        </p:spPr>
        <p:txBody>
          <a:bodyPr/>
          <a:lstStyle/>
          <a:p>
            <a:r>
              <a:rPr lang="en-US" dirty="0"/>
              <a:t>At the bottom of the ticket, you can read comments and updates from approvers. Action items that need correction and all questions should be addressed here. </a:t>
            </a:r>
          </a:p>
          <a:p>
            <a:br>
              <a:rPr lang="en-US" dirty="0"/>
            </a:br>
            <a:endParaRPr lang="en-US" dirty="0"/>
          </a:p>
        </p:txBody>
      </p:sp>
    </p:spTree>
    <p:extLst>
      <p:ext uri="{BB962C8B-B14F-4D97-AF65-F5344CB8AC3E}">
        <p14:creationId xmlns:p14="http://schemas.microsoft.com/office/powerpoint/2010/main" val="3272154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1537611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Notify</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12" r="1612" b="2299"/>
          <a:stretch/>
        </p:blipFill>
        <p:spPr>
          <a:xfrm>
            <a:off x="1792288" y="459581"/>
            <a:ext cx="5486400" cy="3015139"/>
          </a:xfrm>
        </p:spPr>
      </p:pic>
      <p:sp>
        <p:nvSpPr>
          <p:cNvPr id="4" name="Text Placeholder 3"/>
          <p:cNvSpPr>
            <a:spLocks noGrp="1"/>
          </p:cNvSpPr>
          <p:nvPr>
            <p:ph type="body" sz="half" idx="2"/>
          </p:nvPr>
        </p:nvSpPr>
        <p:spPr>
          <a:xfrm>
            <a:off x="1792288" y="3857863"/>
            <a:ext cx="5486400" cy="448191"/>
          </a:xfrm>
        </p:spPr>
        <p:txBody>
          <a:bodyPr/>
          <a:lstStyle/>
          <a:p>
            <a:r>
              <a:rPr lang="en-US" dirty="0"/>
              <a:t>After clicking the comment button, select who you want to notify. </a:t>
            </a:r>
          </a:p>
          <a:p>
            <a:br>
              <a:rPr lang="en-US" dirty="0"/>
            </a:br>
            <a:endParaRPr lang="en-US" dirty="0"/>
          </a:p>
        </p:txBody>
      </p:sp>
    </p:spTree>
    <p:extLst>
      <p:ext uri="{BB962C8B-B14F-4D97-AF65-F5344CB8AC3E}">
        <p14:creationId xmlns:p14="http://schemas.microsoft.com/office/powerpoint/2010/main" val="193116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3850167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39490"/>
            <a:ext cx="5486400" cy="315591"/>
          </a:xfrm>
        </p:spPr>
        <p:txBody>
          <a:bodyPr/>
          <a:lstStyle/>
          <a:p>
            <a:r>
              <a:rPr lang="en-US" dirty="0"/>
              <a:t>Select who needs to be notified</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02" t="1" r="1802" b="1805"/>
          <a:stretch/>
        </p:blipFill>
        <p:spPr>
          <a:xfrm>
            <a:off x="1792288" y="459581"/>
            <a:ext cx="5486400" cy="3030379"/>
          </a:xfrm>
        </p:spPr>
      </p:pic>
      <p:sp>
        <p:nvSpPr>
          <p:cNvPr id="4" name="Text Placeholder 3"/>
          <p:cNvSpPr>
            <a:spLocks noGrp="1"/>
          </p:cNvSpPr>
          <p:nvPr>
            <p:ph type="body" sz="half" idx="2"/>
          </p:nvPr>
        </p:nvSpPr>
        <p:spPr>
          <a:xfrm>
            <a:off x="1792288" y="3801407"/>
            <a:ext cx="5486400" cy="448191"/>
          </a:xfrm>
        </p:spPr>
        <p:txBody>
          <a:bodyPr/>
          <a:lstStyle/>
          <a:p>
            <a:r>
              <a:rPr lang="en-US" sz="1200" dirty="0"/>
              <a:t>You can select multiple people to notify. The Procurement Group is the Contract team (Kate Stokes and Jenny Keele). We will be on every ticket</a:t>
            </a:r>
          </a:p>
          <a:p>
            <a:br>
              <a:rPr lang="en-US" dirty="0"/>
            </a:br>
            <a:endParaRPr lang="en-US" dirty="0"/>
          </a:p>
        </p:txBody>
      </p:sp>
    </p:spTree>
    <p:extLst>
      <p:ext uri="{BB962C8B-B14F-4D97-AF65-F5344CB8AC3E}">
        <p14:creationId xmlns:p14="http://schemas.microsoft.com/office/powerpoint/2010/main" val="280223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t="-1" r="1667" b="2053"/>
          <a:stretch/>
        </p:blipFill>
        <p:spPr>
          <a:xfrm>
            <a:off x="1792288" y="459581"/>
            <a:ext cx="5486400" cy="3022759"/>
          </a:xfrm>
        </p:spPr>
      </p:pic>
      <p:sp>
        <p:nvSpPr>
          <p:cNvPr id="4" name="Text Placeholder 3"/>
          <p:cNvSpPr>
            <a:spLocks noGrp="1"/>
          </p:cNvSpPr>
          <p:nvPr>
            <p:ph type="body" sz="half" idx="2"/>
          </p:nvPr>
        </p:nvSpPr>
        <p:spPr>
          <a:xfrm>
            <a:off x="1792288" y="3801407"/>
            <a:ext cx="5486400" cy="448191"/>
          </a:xfrm>
        </p:spPr>
        <p:txBody>
          <a:bodyPr/>
          <a:lstStyle/>
          <a:p>
            <a:r>
              <a:rPr lang="en-US" sz="1100" dirty="0"/>
              <a:t>Make your comments below and hit save. If you are uploading a document to the ticket, please comment and notify the Procurement Group. We will not be notified that you have uploaded your document unless you comment and notify us.</a:t>
            </a:r>
          </a:p>
          <a:p>
            <a:br>
              <a:rPr lang="en-US" dirty="0"/>
            </a:br>
            <a:endParaRPr lang="en-US" dirty="0"/>
          </a:p>
        </p:txBody>
      </p:sp>
    </p:spTree>
    <p:extLst>
      <p:ext uri="{BB962C8B-B14F-4D97-AF65-F5344CB8AC3E}">
        <p14:creationId xmlns:p14="http://schemas.microsoft.com/office/powerpoint/2010/main" val="3958489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784469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235894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Links and Guides</a:t>
            </a:r>
          </a:p>
        </p:txBody>
      </p:sp>
      <p:sp>
        <p:nvSpPr>
          <p:cNvPr id="6" name="Content Placeholder 5"/>
          <p:cNvSpPr>
            <a:spLocks noGrp="1"/>
          </p:cNvSpPr>
          <p:nvPr>
            <p:ph idx="1"/>
          </p:nvPr>
        </p:nvSpPr>
        <p:spPr/>
        <p:txBody>
          <a:bodyPr/>
          <a:lstStyle/>
          <a:p>
            <a:pPr marL="0" indent="0">
              <a:buNone/>
            </a:pPr>
            <a:r>
              <a:rPr lang="en-US" sz="1400" b="1" u="sng" dirty="0"/>
              <a:t>Procurement Contract Routing Ticketing System</a:t>
            </a:r>
            <a:endParaRPr lang="en-US" sz="1400" dirty="0"/>
          </a:p>
          <a:p>
            <a:pPr marL="0" indent="0">
              <a:buNone/>
            </a:pPr>
            <a:r>
              <a:rPr lang="en-US" sz="1400" dirty="0">
                <a:hlinkClick r:id="rId2" tooltip="https://servicecenter.twu.edu/tdclient/1956/portal/requests/servicedet?id=53850"/>
              </a:rPr>
              <a:t>https://servicecenter.twu.edu/TDClient/1956/Portal/Requests/ServiceDet?ID=53850</a:t>
            </a:r>
            <a:endParaRPr lang="en-US" sz="1400" dirty="0"/>
          </a:p>
          <a:p>
            <a:pPr marL="0" indent="0">
              <a:buNone/>
            </a:pPr>
            <a:endParaRPr lang="en-US" sz="1400" dirty="0"/>
          </a:p>
          <a:p>
            <a:pPr marL="0" indent="0">
              <a:buNone/>
            </a:pPr>
            <a:r>
              <a:rPr lang="en-US" sz="1400" b="1" u="sng" dirty="0"/>
              <a:t>How to Guide for Contract Requestors</a:t>
            </a:r>
            <a:endParaRPr lang="en-US" sz="1400" dirty="0"/>
          </a:p>
          <a:p>
            <a:pPr marL="0" indent="0">
              <a:buNone/>
            </a:pPr>
            <a:r>
              <a:rPr lang="en-US" sz="1400" dirty="0">
                <a:hlinkClick r:id="rId3" tooltip="https://drive.google.com/drive/folders/1br7hpmz5-1pxpsquxsw53siagh3rdeli?usp=drive_link"/>
              </a:rPr>
              <a:t>https://drive.google.com/drive/folders/1br7hPmz5-1PXpsQUXSw53sIAgh3rDeLI?usp=drive_link</a:t>
            </a:r>
            <a:endParaRPr lang="en-US" sz="1400" dirty="0"/>
          </a:p>
          <a:p>
            <a:pPr marL="0" indent="0">
              <a:buNone/>
            </a:pPr>
            <a:endParaRPr lang="en-US" sz="1400" dirty="0"/>
          </a:p>
          <a:p>
            <a:pPr marL="0" indent="0">
              <a:buNone/>
            </a:pPr>
            <a:r>
              <a:rPr lang="en-US" sz="1400" b="1" u="sng" dirty="0"/>
              <a:t>How to Guide for Contract Account Approvers</a:t>
            </a:r>
            <a:endParaRPr lang="en-US" sz="1400" dirty="0"/>
          </a:p>
          <a:p>
            <a:pPr marL="0" indent="0">
              <a:buNone/>
            </a:pPr>
            <a:r>
              <a:rPr lang="en-US" sz="1400" dirty="0">
                <a:hlinkClick r:id="rId4" tooltip="https://drive.google.com/drive/folders/1ozpbxgjlw01alway7rtglx29xhqagqux?usp=drive_link"/>
              </a:rPr>
              <a:t>https://drive.google.com/drive/folders/1OzPBxGjlW01aLwAY7RTglx29XHQagquX?usp=drive_link</a:t>
            </a:r>
            <a:endParaRPr lang="en-US" sz="1400" dirty="0"/>
          </a:p>
          <a:p>
            <a:pPr marL="0" indent="0">
              <a:buNone/>
            </a:pPr>
            <a:endParaRPr lang="en-US" dirty="0"/>
          </a:p>
        </p:txBody>
      </p:sp>
    </p:spTree>
    <p:extLst>
      <p:ext uri="{BB962C8B-B14F-4D97-AF65-F5344CB8AC3E}">
        <p14:creationId xmlns:p14="http://schemas.microsoft.com/office/powerpoint/2010/main" val="951084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Links</a:t>
            </a:r>
          </a:p>
        </p:txBody>
      </p:sp>
      <p:sp>
        <p:nvSpPr>
          <p:cNvPr id="3" name="Content Placeholder 2"/>
          <p:cNvSpPr>
            <a:spLocks noGrp="1"/>
          </p:cNvSpPr>
          <p:nvPr>
            <p:ph idx="1"/>
          </p:nvPr>
        </p:nvSpPr>
        <p:spPr/>
        <p:txBody>
          <a:bodyPr/>
          <a:lstStyle/>
          <a:p>
            <a:pPr marL="0" indent="0">
              <a:buNone/>
            </a:pPr>
            <a:r>
              <a:rPr lang="en-US" sz="1800" dirty="0"/>
              <a:t>Contracts: </a:t>
            </a:r>
            <a:r>
              <a:rPr lang="en-US" sz="1600" dirty="0">
                <a:hlinkClick r:id="rId2"/>
              </a:rPr>
              <a:t>https://twu.edu/procurement/contracts/</a:t>
            </a:r>
            <a:endParaRPr lang="en-US" sz="1600" dirty="0"/>
          </a:p>
          <a:p>
            <a:pPr marL="0" indent="0">
              <a:buNone/>
            </a:pPr>
            <a:endParaRPr lang="en-US" sz="1800" dirty="0"/>
          </a:p>
          <a:p>
            <a:pPr marL="0" indent="0">
              <a:buNone/>
            </a:pPr>
            <a:r>
              <a:rPr lang="en-US" sz="1800" dirty="0"/>
              <a:t>Forms and Instructions: </a:t>
            </a:r>
            <a:r>
              <a:rPr lang="en-US" sz="1600" dirty="0">
                <a:hlinkClick r:id="rId3"/>
              </a:rPr>
              <a:t>https://twu.edu/procurement/forms-and-instructions/</a:t>
            </a:r>
            <a:endParaRPr lang="en-US" sz="1800" dirty="0"/>
          </a:p>
          <a:p>
            <a:pPr marL="0" indent="0">
              <a:buNone/>
            </a:pPr>
            <a:endParaRPr lang="en-US" sz="1800" dirty="0"/>
          </a:p>
          <a:p>
            <a:pPr marL="0" indent="0">
              <a:buNone/>
            </a:pPr>
            <a:r>
              <a:rPr lang="en-US" sz="1800" dirty="0"/>
              <a:t>Purchasing: </a:t>
            </a:r>
            <a:r>
              <a:rPr lang="en-US" sz="1600" dirty="0">
                <a:hlinkClick r:id="rId4"/>
              </a:rPr>
              <a:t>https://twu.edu/procurement/purchasing/</a:t>
            </a:r>
            <a:endParaRPr lang="en-US" sz="1600" dirty="0"/>
          </a:p>
          <a:p>
            <a:pPr marL="0" indent="0">
              <a:buNone/>
            </a:pPr>
            <a:endParaRPr lang="en-US" sz="1800" dirty="0"/>
          </a:p>
          <a:p>
            <a:pPr marL="0" indent="0">
              <a:buNone/>
            </a:pPr>
            <a:r>
              <a:rPr lang="en-US" sz="1800" dirty="0"/>
              <a:t>Supplier Registration: </a:t>
            </a:r>
            <a:r>
              <a:rPr lang="en-US" sz="1600" dirty="0">
                <a:hlinkClick r:id="rId5"/>
              </a:rPr>
              <a:t>https://twu.edu/procurement/supplier-registration/</a:t>
            </a:r>
            <a:r>
              <a:rPr lang="en-US" sz="1600" dirty="0"/>
              <a:t>  </a:t>
            </a:r>
            <a:endParaRPr lang="en-US" sz="1800" dirty="0"/>
          </a:p>
        </p:txBody>
      </p:sp>
    </p:spTree>
    <p:extLst>
      <p:ext uri="{BB962C8B-B14F-4D97-AF65-F5344CB8AC3E}">
        <p14:creationId xmlns:p14="http://schemas.microsoft.com/office/powerpoint/2010/main" val="3104523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2"/>
              </a:rPr>
              <a:t>jcogdell@twu.edu</a:t>
            </a:r>
            <a:r>
              <a:rPr lang="en-US" sz="1800" dirty="0"/>
              <a:t> </a:t>
            </a:r>
          </a:p>
          <a:p>
            <a:pPr marL="0" indent="0">
              <a:buNone/>
            </a:pPr>
            <a:r>
              <a:rPr lang="en-US" sz="1800" dirty="0"/>
              <a:t>	Director, Purchasing </a:t>
            </a:r>
            <a:r>
              <a:rPr lang="en-US" sz="1800"/>
              <a:t>and Contracts </a:t>
            </a:r>
            <a:endParaRPr lang="en-US" sz="1800" dirty="0"/>
          </a:p>
          <a:p>
            <a:pPr marL="0" indent="0">
              <a:buNone/>
            </a:pPr>
            <a:endParaRPr lang="en-US" sz="1800" dirty="0"/>
          </a:p>
          <a:p>
            <a:pPr marL="0" indent="0">
              <a:buNone/>
            </a:pPr>
            <a:r>
              <a:rPr lang="en-US" sz="1800" dirty="0"/>
              <a:t>Jenny Keele – </a:t>
            </a:r>
            <a:r>
              <a:rPr lang="en-US" sz="1800" dirty="0">
                <a:hlinkClick r:id="rId3"/>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4"/>
              </a:rPr>
              <a:t>Kstokes3@twu.edu</a:t>
            </a:r>
            <a:r>
              <a:rPr lang="en-US" sz="1800" dirty="0"/>
              <a:t> </a:t>
            </a:r>
          </a:p>
          <a:p>
            <a:pPr marL="0" indent="0">
              <a:buNone/>
            </a:pPr>
            <a:r>
              <a:rPr lang="en-US" sz="1800" dirty="0"/>
              <a:t>	Procurement Generalist/HUB Assistant</a:t>
            </a:r>
          </a:p>
        </p:txBody>
      </p:sp>
    </p:spTree>
    <p:extLst>
      <p:ext uri="{BB962C8B-B14F-4D97-AF65-F5344CB8AC3E}">
        <p14:creationId xmlns:p14="http://schemas.microsoft.com/office/powerpoint/2010/main" val="233764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 Matrix</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559"/>
          <a:stretch/>
        </p:blipFill>
        <p:spPr>
          <a:xfrm>
            <a:off x="1792288" y="459581"/>
            <a:ext cx="5486400" cy="3037999"/>
          </a:xfrm>
        </p:spPr>
      </p:pic>
      <p:sp>
        <p:nvSpPr>
          <p:cNvPr id="4" name="Text Placeholder 3"/>
          <p:cNvSpPr>
            <a:spLocks noGrp="1"/>
          </p:cNvSpPr>
          <p:nvPr>
            <p:ph type="body" sz="half" idx="2"/>
          </p:nvPr>
        </p:nvSpPr>
        <p:spPr>
          <a:xfrm>
            <a:off x="1792288" y="3939085"/>
            <a:ext cx="5486400" cy="448191"/>
          </a:xfrm>
        </p:spPr>
        <p:txBody>
          <a:bodyPr/>
          <a:lstStyle/>
          <a:p>
            <a:r>
              <a:rPr lang="en-US" sz="700" dirty="0"/>
              <a:t>Each Fiscal Year, Chancellor Feyten signs off on the approvals required and signing authority for each type of contract. The only individuals with the authority to sign contracts on behalf of TWU are listed on the </a:t>
            </a:r>
            <a:r>
              <a:rPr lang="en-US" sz="700" b="1" dirty="0">
                <a:hlinkClick r:id="rId3"/>
              </a:rPr>
              <a:t>Signature Matrix</a:t>
            </a:r>
            <a:r>
              <a:rPr lang="en-US" sz="700" dirty="0"/>
              <a:t>. For Procurement Contracts, the only people with signing authority on behalf of TWU are the Chief Procurement Officer, VP of Finance and Administration and Chancellor.</a:t>
            </a:r>
          </a:p>
          <a:p>
            <a:br>
              <a:rPr lang="en-US" dirty="0"/>
            </a:br>
            <a:endParaRPr lang="en-US" dirty="0"/>
          </a:p>
        </p:txBody>
      </p:sp>
    </p:spTree>
    <p:extLst>
      <p:ext uri="{BB962C8B-B14F-4D97-AF65-F5344CB8AC3E}">
        <p14:creationId xmlns:p14="http://schemas.microsoft.com/office/powerpoint/2010/main" val="337726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and Instructions</a:t>
            </a:r>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67" r="1667" b="1283"/>
          <a:stretch/>
        </p:blipFill>
        <p:spPr>
          <a:xfrm>
            <a:off x="1792288" y="459581"/>
            <a:ext cx="5486400" cy="3046490"/>
          </a:xfrm>
        </p:spPr>
      </p:pic>
      <p:sp>
        <p:nvSpPr>
          <p:cNvPr id="4" name="Text Placeholder 3"/>
          <p:cNvSpPr>
            <a:spLocks noGrp="1"/>
          </p:cNvSpPr>
          <p:nvPr>
            <p:ph type="body" sz="half" idx="2"/>
          </p:nvPr>
        </p:nvSpPr>
        <p:spPr>
          <a:xfrm>
            <a:off x="1792288" y="3853073"/>
            <a:ext cx="5486400" cy="448191"/>
          </a:xfrm>
        </p:spPr>
        <p:txBody>
          <a:bodyPr/>
          <a:lstStyle/>
          <a:p>
            <a:r>
              <a:rPr lang="en-US" sz="900" dirty="0"/>
              <a:t>All OGC Approved Contract Templates can be found on our Forms and Instructions Page. These templates greatly expedite the review process and allows us to forgo legal review of agreements.</a:t>
            </a:r>
          </a:p>
        </p:txBody>
      </p:sp>
    </p:spTree>
    <p:extLst>
      <p:ext uri="{BB962C8B-B14F-4D97-AF65-F5344CB8AC3E}">
        <p14:creationId xmlns:p14="http://schemas.microsoft.com/office/powerpoint/2010/main" val="302332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FB3E801-C724-41E7-90B0-AE6DC7E46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6e3b9705-a1ed-4610-a7d6-8b461c257f3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e9daeaad-e97c-4309-9f06-4fed69f350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1965</TotalTime>
  <Words>3182</Words>
  <Application>Microsoft Office PowerPoint</Application>
  <PresentationFormat>On-screen Show (16:9)</PresentationFormat>
  <Paragraphs>252</Paragraphs>
  <Slides>76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Century Gothic</vt:lpstr>
      <vt:lpstr>Office Theme</vt:lpstr>
      <vt:lpstr>Procurement Contract Routing Ticketing System Training</vt:lpstr>
      <vt:lpstr>Contract Routing Ticketing System</vt:lpstr>
      <vt:lpstr>Locating our Ticketing System </vt:lpstr>
      <vt:lpstr>Locating our Ticketing System</vt:lpstr>
      <vt:lpstr>Locating our Ticketing System </vt:lpstr>
      <vt:lpstr>Locating our Ticketing System </vt:lpstr>
      <vt:lpstr>Welcome to the Landing Page!</vt:lpstr>
      <vt:lpstr>Signature Matrix</vt:lpstr>
      <vt:lpstr>Forms and Instructions</vt:lpstr>
      <vt:lpstr>Contract Category Guide</vt:lpstr>
      <vt:lpstr>Supporting Documentation Breakdown</vt:lpstr>
      <vt:lpstr>Standards for Procurement, Risk Management, ITS, Data Accessibility, and Data Management</vt:lpstr>
      <vt:lpstr>Legal Review</vt:lpstr>
      <vt:lpstr>Have a lot of questions?</vt:lpstr>
      <vt:lpstr>Creating a Contract Routing Ticket</vt:lpstr>
      <vt:lpstr>Need by date</vt:lpstr>
      <vt:lpstr>Choose your Contract Category</vt:lpstr>
      <vt:lpstr>Fill out Supplier information</vt:lpstr>
      <vt:lpstr>Supplier Relations</vt:lpstr>
      <vt:lpstr>Supplier Contact &amp; Supplier Signer</vt:lpstr>
      <vt:lpstr>Contact = Signer</vt:lpstr>
      <vt:lpstr>Contact ≠ Signer</vt:lpstr>
      <vt:lpstr>Signer Information</vt:lpstr>
      <vt:lpstr>Is this a Sole Source?</vt:lpstr>
      <vt:lpstr>Is this a Renewal, Change Order, or Amendment?</vt:lpstr>
      <vt:lpstr>Previous or Related Contract Number </vt:lpstr>
      <vt:lpstr>Is this a Service?</vt:lpstr>
      <vt:lpstr>Certificate of Insurance (COI)</vt:lpstr>
      <vt:lpstr>Need a waiver?</vt:lpstr>
      <vt:lpstr>Software Contracts</vt:lpstr>
      <vt:lpstr>Software Contracts</vt:lpstr>
      <vt:lpstr>Risk Assessment</vt:lpstr>
      <vt:lpstr>Accessibility Compliance Report (VPAT)</vt:lpstr>
      <vt:lpstr>Accessibility Exception Request Form</vt:lpstr>
      <vt:lpstr>Is the Supplier on a Cooperative?</vt:lpstr>
      <vt:lpstr>Cooperative Purchasing Partners</vt:lpstr>
      <vt:lpstr>If Supplier is on a Cooperative</vt:lpstr>
      <vt:lpstr>Is your contract part of a Formal Bid?</vt:lpstr>
      <vt:lpstr>Formal Bid Number (RFP)</vt:lpstr>
      <vt:lpstr>Grant or Capital Projects</vt:lpstr>
      <vt:lpstr>Grant or Capitol Funds</vt:lpstr>
      <vt:lpstr>Oracle Cloud Chart of Accounts String</vt:lpstr>
      <vt:lpstr>Account Approver</vt:lpstr>
      <vt:lpstr>Contract Manager</vt:lpstr>
      <vt:lpstr>What is this contract for?</vt:lpstr>
      <vt:lpstr>Comments for Approvers</vt:lpstr>
      <vt:lpstr>Term of Contract</vt:lpstr>
      <vt:lpstr>Renewal options</vt:lpstr>
      <vt:lpstr>Expense /Revenue / Zero Dollar Agreement</vt:lpstr>
      <vt:lpstr>Contract Amount</vt:lpstr>
      <vt:lpstr>Adding Documents</vt:lpstr>
      <vt:lpstr>Upload Contract Document</vt:lpstr>
      <vt:lpstr>Pause before hitting submit</vt:lpstr>
      <vt:lpstr>Ticket Confirmation Screen</vt:lpstr>
      <vt:lpstr>Confirmation Email</vt:lpstr>
      <vt:lpstr>Link to TeamDynamix Ticket</vt:lpstr>
      <vt:lpstr>Add Supporting Documentation</vt:lpstr>
      <vt:lpstr>Adding documents to ticket</vt:lpstr>
      <vt:lpstr>Not sure what else you need to upload?</vt:lpstr>
      <vt:lpstr>Supporting Documentation Breakdown!</vt:lpstr>
      <vt:lpstr>Naming of Documents</vt:lpstr>
      <vt:lpstr>Welcome to your Ticket!</vt:lpstr>
      <vt:lpstr>Ticket Status</vt:lpstr>
      <vt:lpstr>Statuses</vt:lpstr>
      <vt:lpstr>Statuses Continued</vt:lpstr>
      <vt:lpstr>Workflow Steps</vt:lpstr>
      <vt:lpstr>Your Feed</vt:lpstr>
      <vt:lpstr>Adding comments and uploading documents</vt:lpstr>
      <vt:lpstr>Notify</vt:lpstr>
      <vt:lpstr>Select who needs to be notified</vt:lpstr>
      <vt:lpstr>Comments</vt:lpstr>
      <vt:lpstr>Notifications going to Junk/Spam</vt:lpstr>
      <vt:lpstr>Department Responsibility</vt:lpstr>
      <vt:lpstr>Links and Guides</vt:lpstr>
      <vt:lpstr>Procurement Links</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147</cp:revision>
  <dcterms:created xsi:type="dcterms:W3CDTF">2010-04-12T23:12:02Z</dcterms:created>
  <dcterms:modified xsi:type="dcterms:W3CDTF">2025-11-19T14:21:29Z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