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embeddedFontLst>
    <p:embeddedFont>
      <p:font typeface="Century Gothic" panose="020B0502020202020204" pitchFamily="3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6" roundtripDataSignature="AMtx7mi4Ekzhk+PhQFU4cqKU0PgGt39tZ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78"/>
    <p:restoredTop sz="94660"/>
  </p:normalViewPr>
  <p:slideViewPr>
    <p:cSldViewPr snapToGrid="0">
      <p:cViewPr varScale="1">
        <p:scale>
          <a:sx n="133" d="100"/>
          <a:sy n="133" d="100"/>
        </p:scale>
        <p:origin x="200" y="80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3" name="Google Shape;33;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2094e5084b4_0_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3" name="Google Shape;93;g2094e5084b4_0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99" name="Google Shape;99;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07" name="Google Shape;10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2835d488c8b_0_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5" name="Google Shape;115;g2835d488c8b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269a8fec3e7_0_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3" name="Google Shape;123;g269a8fec3e7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1512c3e7cdc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g1512c3e7cdc_0_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g269a8fec3e7_0_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8" name="Google Shape;38;g269a8fec3e7_0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2bb099736b0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4" name="Google Shape;44;g2bb099736b0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268417358c4_1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0" name="Google Shape;50;g268417358c4_1_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2835d488c8b_0_9: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2835d488c8b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2683fe592c1_0_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6" name="Google Shape;66;g2683fe592c1_0_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218713cf314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2" name="Google Shape;72;g218713cf314_0_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20ea33bc715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g20ea33bc715_0_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512c3e7cdc_0_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7" name="Google Shape;87;g1512c3e7cdc_0_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7"/>
        <p:cNvGrpSpPr/>
        <p:nvPr/>
      </p:nvGrpSpPr>
      <p:grpSpPr>
        <a:xfrm>
          <a:off x="0" y="0"/>
          <a:ext cx="0" cy="0"/>
          <a:chOff x="0" y="0"/>
          <a:chExt cx="0" cy="0"/>
        </a:xfrm>
      </p:grpSpPr>
      <p:pic>
        <p:nvPicPr>
          <p:cNvPr id="8" name="Google Shape;8;p9" descr="A1.png"/>
          <p:cNvPicPr preferRelativeResize="0"/>
          <p:nvPr/>
        </p:nvPicPr>
        <p:blipFill rotWithShape="1">
          <a:blip r:embed="rId2">
            <a:alphaModFix/>
          </a:blip>
          <a:srcRect/>
          <a:stretch/>
        </p:blipFill>
        <p:spPr>
          <a:xfrm>
            <a:off x="0" y="0"/>
            <a:ext cx="9144000" cy="5143500"/>
          </a:xfrm>
          <a:prstGeom prst="rect">
            <a:avLst/>
          </a:prstGeom>
          <a:noFill/>
          <a:ln>
            <a:noFill/>
          </a:ln>
        </p:spPr>
      </p:pic>
      <p:sp>
        <p:nvSpPr>
          <p:cNvPr id="9" name="Google Shape;9;p9"/>
          <p:cNvSpPr txBox="1">
            <a:spLocks noGrp="1"/>
          </p:cNvSpPr>
          <p:nvPr>
            <p:ph type="ctrTitle"/>
          </p:nvPr>
        </p:nvSpPr>
        <p:spPr>
          <a:xfrm>
            <a:off x="685800" y="4030880"/>
            <a:ext cx="7772400" cy="906594"/>
          </a:xfrm>
          <a:prstGeom prst="rect">
            <a:avLst/>
          </a:prstGeom>
          <a:noFill/>
          <a:ln>
            <a:noFill/>
          </a:ln>
        </p:spPr>
        <p:txBody>
          <a:bodyPr spcFirstLastPara="1" wrap="square" lIns="91425" tIns="45700" rIns="91425" bIns="45700" anchor="t" anchorCtr="0">
            <a:normAutofit/>
          </a:bodyPr>
          <a:lstStyle>
            <a:lvl1pPr marR="0" lvl="0" algn="ctr" rtl="0">
              <a:lnSpc>
                <a:spcPct val="100000"/>
              </a:lnSpc>
              <a:spcBef>
                <a:spcPts val="0"/>
              </a:spcBef>
              <a:spcAft>
                <a:spcPts val="0"/>
              </a:spcAft>
              <a:buClr>
                <a:schemeClr val="lt1"/>
              </a:buClr>
              <a:buSzPts val="3600"/>
              <a:buFont typeface="Century Gothic"/>
              <a:buNone/>
              <a:defRPr sz="3600" b="0" i="0" u="none" strike="noStrike" cap="none">
                <a:solidFill>
                  <a:schemeClr val="lt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0"/>
        <p:cNvGrpSpPr/>
        <p:nvPr/>
      </p:nvGrpSpPr>
      <p:grpSpPr>
        <a:xfrm>
          <a:off x="0" y="0"/>
          <a:ext cx="0" cy="0"/>
          <a:chOff x="0" y="0"/>
          <a:chExt cx="0" cy="0"/>
        </a:xfrm>
      </p:grpSpPr>
      <p:sp>
        <p:nvSpPr>
          <p:cNvPr id="11" name="Google Shape;11;p10"/>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0"/>
              </a:spcBef>
              <a:spcAft>
                <a:spcPts val="0"/>
              </a:spcAft>
              <a:buClr>
                <a:srgbClr val="800000"/>
              </a:buClr>
              <a:buSzPts val="3600"/>
              <a:buFont typeface="Century Gothic"/>
              <a:buNone/>
              <a:defRPr sz="3600" b="1" i="0" u="none" strike="noStrike" cap="none">
                <a:solidFill>
                  <a:srgbClr val="800000"/>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2" name="Google Shape;12;p10"/>
          <p:cNvSpPr txBox="1">
            <a:spLocks noGrp="1"/>
          </p:cNvSpPr>
          <p:nvPr>
            <p:ph type="body" idx="1"/>
          </p:nvPr>
        </p:nvSpPr>
        <p:spPr>
          <a:xfrm>
            <a:off x="457200" y="1151335"/>
            <a:ext cx="4040188" cy="479822"/>
          </a:xfrm>
          <a:prstGeom prst="rect">
            <a:avLst/>
          </a:prstGeom>
          <a:noFill/>
          <a:ln>
            <a:noFill/>
          </a:ln>
        </p:spPr>
        <p:txBody>
          <a:bodyPr spcFirstLastPara="1" wrap="square" lIns="91425" tIns="45700" rIns="91425" bIns="45700" anchor="b" anchorCtr="0">
            <a:normAutofit/>
          </a:bodyPr>
          <a:lstStyle>
            <a:lvl1pPr marL="457200" marR="0" lvl="0" indent="-228600" algn="l" rtl="0">
              <a:lnSpc>
                <a:spcPct val="100000"/>
              </a:lnSpc>
              <a:spcBef>
                <a:spcPts val="400"/>
              </a:spcBef>
              <a:spcAft>
                <a:spcPts val="0"/>
              </a:spcAft>
              <a:buClr>
                <a:schemeClr val="dk1"/>
              </a:buClr>
              <a:buSzPts val="2000"/>
              <a:buFont typeface="Arial"/>
              <a:buNone/>
              <a:defRPr sz="2000" b="1" i="0" u="none" strike="noStrike" cap="none">
                <a:solidFill>
                  <a:schemeClr val="dk1"/>
                </a:solidFill>
                <a:latin typeface="Century Gothic"/>
                <a:ea typeface="Century Gothic"/>
                <a:cs typeface="Century Gothic"/>
                <a:sym typeface="Century Gothic"/>
              </a:defRPr>
            </a:lvl1pPr>
            <a:lvl2pPr marL="914400" marR="0" lvl="1" indent="-228600" algn="l" rtl="0">
              <a:lnSpc>
                <a:spcPct val="100000"/>
              </a:lnSpc>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3" name="Google Shape;13;p10"/>
          <p:cNvSpPr txBox="1">
            <a:spLocks noGrp="1"/>
          </p:cNvSpPr>
          <p:nvPr>
            <p:ph type="body" idx="2"/>
          </p:nvPr>
        </p:nvSpPr>
        <p:spPr>
          <a:xfrm>
            <a:off x="457200" y="1631156"/>
            <a:ext cx="4040188" cy="2813998"/>
          </a:xfrm>
          <a:prstGeom prst="rect">
            <a:avLst/>
          </a:prstGeom>
          <a:noFill/>
          <a:ln>
            <a:noFill/>
          </a:ln>
        </p:spPr>
        <p:txBody>
          <a:bodyPr spcFirstLastPara="1" wrap="square" lIns="91425" tIns="45700" rIns="91425" bIns="45700" anchor="t" anchorCtr="0">
            <a:noAutofit/>
          </a:bodyPr>
          <a:lstStyle>
            <a:lvl1pPr marL="457200" marR="0" lvl="0"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2pPr>
            <a:lvl3pPr marL="1371600" marR="0" lvl="2"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3pPr>
            <a:lvl4pPr marL="1828800" marR="0" lvl="3"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entury Gothic"/>
                <a:ea typeface="Century Gothic"/>
                <a:cs typeface="Century Gothic"/>
                <a:sym typeface="Century Gothic"/>
              </a:defRPr>
            </a:lvl4pPr>
            <a:lvl5pPr marL="2286000" marR="0" lvl="4"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entury Gothic"/>
                <a:ea typeface="Century Gothic"/>
                <a:cs typeface="Century Gothic"/>
                <a:sym typeface="Century Gothic"/>
              </a:defRPr>
            </a:lvl5pPr>
            <a:lvl6pPr marL="2743200" marR="0" lvl="5"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14" name="Google Shape;14;p10"/>
          <p:cNvSpPr txBox="1">
            <a:spLocks noGrp="1"/>
          </p:cNvSpPr>
          <p:nvPr>
            <p:ph type="body" idx="3"/>
          </p:nvPr>
        </p:nvSpPr>
        <p:spPr>
          <a:xfrm>
            <a:off x="4645026" y="1151335"/>
            <a:ext cx="4041775" cy="479822"/>
          </a:xfrm>
          <a:prstGeom prst="rect">
            <a:avLst/>
          </a:prstGeom>
          <a:noFill/>
          <a:ln>
            <a:noFill/>
          </a:ln>
        </p:spPr>
        <p:txBody>
          <a:bodyPr spcFirstLastPara="1" wrap="square" lIns="91425" tIns="45700" rIns="91425" bIns="45700" anchor="b" anchorCtr="0">
            <a:normAutofit/>
          </a:bodyPr>
          <a:lstStyle>
            <a:lvl1pPr marL="457200" marR="0" lvl="0" indent="-228600" algn="l" rtl="0">
              <a:lnSpc>
                <a:spcPct val="100000"/>
              </a:lnSpc>
              <a:spcBef>
                <a:spcPts val="400"/>
              </a:spcBef>
              <a:spcAft>
                <a:spcPts val="0"/>
              </a:spcAft>
              <a:buClr>
                <a:schemeClr val="dk1"/>
              </a:buClr>
              <a:buSzPts val="2000"/>
              <a:buFont typeface="Arial"/>
              <a:buNone/>
              <a:defRPr sz="2000" b="1" i="0" u="none" strike="noStrike" cap="none">
                <a:solidFill>
                  <a:schemeClr val="dk1"/>
                </a:solidFill>
                <a:latin typeface="Century Gothic"/>
                <a:ea typeface="Century Gothic"/>
                <a:cs typeface="Century Gothic"/>
                <a:sym typeface="Century Gothic"/>
              </a:defRPr>
            </a:lvl1pPr>
            <a:lvl2pPr marL="914400" marR="0" lvl="1" indent="-228600" algn="l" rtl="0">
              <a:lnSpc>
                <a:spcPct val="100000"/>
              </a:lnSpc>
              <a:spcBef>
                <a:spcPts val="4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36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32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15" name="Google Shape;15;p10"/>
          <p:cNvSpPr txBox="1">
            <a:spLocks noGrp="1"/>
          </p:cNvSpPr>
          <p:nvPr>
            <p:ph type="body" idx="4"/>
          </p:nvPr>
        </p:nvSpPr>
        <p:spPr>
          <a:xfrm>
            <a:off x="4645026" y="1631156"/>
            <a:ext cx="4041775" cy="2813998"/>
          </a:xfrm>
          <a:prstGeom prst="rect">
            <a:avLst/>
          </a:prstGeom>
          <a:noFill/>
          <a:ln>
            <a:noFill/>
          </a:ln>
        </p:spPr>
        <p:txBody>
          <a:bodyPr spcFirstLastPara="1" wrap="square" lIns="91425" tIns="45700" rIns="91425" bIns="45700" anchor="t" anchorCtr="0">
            <a:noAutofit/>
          </a:bodyPr>
          <a:lstStyle>
            <a:lvl1pPr marL="457200" marR="0" lvl="0"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1pPr>
            <a:lvl2pPr marL="914400" marR="0" lvl="1"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2pPr>
            <a:lvl3pPr marL="1371600" marR="0" lvl="2"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3pPr>
            <a:lvl4pPr marL="1828800" marR="0" lvl="3"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entury Gothic"/>
                <a:ea typeface="Century Gothic"/>
                <a:cs typeface="Century Gothic"/>
                <a:sym typeface="Century Gothic"/>
              </a:defRPr>
            </a:lvl4pPr>
            <a:lvl5pPr marL="2286000" marR="0" lvl="4"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entury Gothic"/>
                <a:ea typeface="Century Gothic"/>
                <a:cs typeface="Century Gothic"/>
                <a:sym typeface="Century Gothic"/>
              </a:defRPr>
            </a:lvl5pPr>
            <a:lvl6pPr marL="2743200" marR="0" lvl="5"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lnSpc>
                <a:spcPct val="100000"/>
              </a:lnSpc>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
        <p:cNvGrpSpPr/>
        <p:nvPr/>
      </p:nvGrpSpPr>
      <p:grpSpPr>
        <a:xfrm>
          <a:off x="0" y="0"/>
          <a:ext cx="0" cy="0"/>
          <a:chOff x="0" y="0"/>
          <a:chExt cx="0" cy="0"/>
        </a:xfrm>
      </p:grpSpPr>
      <p:sp>
        <p:nvSpPr>
          <p:cNvPr id="17" name="Google Shape;17;p11"/>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0"/>
              </a:spcBef>
              <a:spcAft>
                <a:spcPts val="0"/>
              </a:spcAft>
              <a:buClr>
                <a:srgbClr val="800000"/>
              </a:buClr>
              <a:buSzPts val="3600"/>
              <a:buFont typeface="Century Gothic"/>
              <a:buNone/>
              <a:defRPr sz="3600" b="1" i="0" u="none" strike="noStrike" cap="none">
                <a:solidFill>
                  <a:srgbClr val="800000"/>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8" name="Google Shape;18;p11"/>
          <p:cNvSpPr txBox="1">
            <a:spLocks noGrp="1"/>
          </p:cNvSpPr>
          <p:nvPr>
            <p:ph type="body" idx="1"/>
          </p:nvPr>
        </p:nvSpPr>
        <p:spPr>
          <a:xfrm>
            <a:off x="457200" y="1200151"/>
            <a:ext cx="8229600" cy="3259273"/>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entury Gothic"/>
                <a:ea typeface="Century Gothic"/>
                <a:cs typeface="Century Gothic"/>
                <a:sym typeface="Century Gothic"/>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9"/>
        <p:cNvGrpSpPr/>
        <p:nvPr/>
      </p:nvGrpSpPr>
      <p:grpSpPr>
        <a:xfrm>
          <a:off x="0" y="0"/>
          <a:ext cx="0" cy="0"/>
          <a:chOff x="0" y="0"/>
          <a:chExt cx="0" cy="0"/>
        </a:xfrm>
      </p:grpSpPr>
      <p:sp>
        <p:nvSpPr>
          <p:cNvPr id="20" name="Google Shape;20;p12"/>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0"/>
              </a:spcBef>
              <a:spcAft>
                <a:spcPts val="0"/>
              </a:spcAft>
              <a:buClr>
                <a:srgbClr val="800000"/>
              </a:buClr>
              <a:buSzPts val="3600"/>
              <a:buFont typeface="Century Gothic"/>
              <a:buNone/>
              <a:defRPr sz="3600" b="1" i="0" u="none" strike="noStrike" cap="none">
                <a:solidFill>
                  <a:srgbClr val="800000"/>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1" name="Google Shape;21;p12"/>
          <p:cNvSpPr txBox="1">
            <a:spLocks noGrp="1"/>
          </p:cNvSpPr>
          <p:nvPr>
            <p:ph type="body" idx="1"/>
          </p:nvPr>
        </p:nvSpPr>
        <p:spPr>
          <a:xfrm>
            <a:off x="457200" y="1200151"/>
            <a:ext cx="4038600" cy="327354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2" name="Google Shape;22;p12"/>
          <p:cNvSpPr txBox="1">
            <a:spLocks noGrp="1"/>
          </p:cNvSpPr>
          <p:nvPr>
            <p:ph type="body" idx="2"/>
          </p:nvPr>
        </p:nvSpPr>
        <p:spPr>
          <a:xfrm>
            <a:off x="4648200" y="1200151"/>
            <a:ext cx="4038600" cy="327354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3"/>
        <p:cNvGrpSpPr/>
        <p:nvPr/>
      </p:nvGrpSpPr>
      <p:grpSpPr>
        <a:xfrm>
          <a:off x="0" y="0"/>
          <a:ext cx="0" cy="0"/>
          <a:chOff x="0" y="0"/>
          <a:chExt cx="0" cy="0"/>
        </a:xfrm>
      </p:grpSpPr>
      <p:sp>
        <p:nvSpPr>
          <p:cNvPr id="24" name="Google Shape;24;p13"/>
          <p:cNvSpPr txBox="1">
            <a:spLocks noGrp="1"/>
          </p:cNvSpPr>
          <p:nvPr>
            <p:ph type="title"/>
          </p:nvPr>
        </p:nvSpPr>
        <p:spPr>
          <a:xfrm>
            <a:off x="457201" y="204787"/>
            <a:ext cx="3008313" cy="83478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chemeClr val="dk1"/>
              </a:buClr>
              <a:buSzPts val="2000"/>
              <a:buFont typeface="Century Gothic"/>
              <a:buNone/>
              <a:defRPr sz="2000" b="1"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5" name="Google Shape;25;p13"/>
          <p:cNvSpPr txBox="1">
            <a:spLocks noGrp="1"/>
          </p:cNvSpPr>
          <p:nvPr>
            <p:ph type="body" idx="1"/>
          </p:nvPr>
        </p:nvSpPr>
        <p:spPr>
          <a:xfrm>
            <a:off x="3575050" y="204788"/>
            <a:ext cx="5111750" cy="4204691"/>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entury Gothic"/>
                <a:ea typeface="Century Gothic"/>
                <a:cs typeface="Century Gothic"/>
                <a:sym typeface="Century Gothic"/>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6" name="Google Shape;26;p13"/>
          <p:cNvSpPr txBox="1">
            <a:spLocks noGrp="1"/>
          </p:cNvSpPr>
          <p:nvPr>
            <p:ph type="body" idx="2"/>
          </p:nvPr>
        </p:nvSpPr>
        <p:spPr>
          <a:xfrm>
            <a:off x="457201" y="1076326"/>
            <a:ext cx="3008313" cy="336991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Century Gothic"/>
                <a:ea typeface="Century Gothic"/>
                <a:cs typeface="Century Gothic"/>
                <a:sym typeface="Century Gothic"/>
              </a:defRPr>
            </a:lvl1pPr>
            <a:lvl2pPr marL="914400" marR="0" lvl="1" indent="-228600" algn="l" rtl="0">
              <a:lnSpc>
                <a:spcPct val="100000"/>
              </a:lnSpc>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7"/>
        <p:cNvGrpSpPr/>
        <p:nvPr/>
      </p:nvGrpSpPr>
      <p:grpSpPr>
        <a:xfrm>
          <a:off x="0" y="0"/>
          <a:ext cx="0" cy="0"/>
          <a:chOff x="0" y="0"/>
          <a:chExt cx="0" cy="0"/>
        </a:xfrm>
      </p:grpSpPr>
      <p:sp>
        <p:nvSpPr>
          <p:cNvPr id="28" name="Google Shape;28;p14"/>
          <p:cNvSpPr txBox="1">
            <a:spLocks noGrp="1"/>
          </p:cNvSpPr>
          <p:nvPr>
            <p:ph type="title"/>
          </p:nvPr>
        </p:nvSpPr>
        <p:spPr>
          <a:xfrm>
            <a:off x="1792288" y="3600450"/>
            <a:ext cx="5486400" cy="315591"/>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800000"/>
              </a:buClr>
              <a:buSzPts val="2000"/>
              <a:buFont typeface="Century Gothic"/>
              <a:buNone/>
              <a:defRPr sz="2000" b="1" i="0" u="none" strike="noStrike" cap="none">
                <a:solidFill>
                  <a:srgbClr val="800000"/>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9" name="Google Shape;29;p14"/>
          <p:cNvSpPr>
            <a:spLocks noGrp="1"/>
          </p:cNvSpPr>
          <p:nvPr>
            <p:ph type="pic" idx="2"/>
          </p:nvPr>
        </p:nvSpPr>
        <p:spPr>
          <a:xfrm>
            <a:off x="1792288" y="459581"/>
            <a:ext cx="5486400" cy="3086100"/>
          </a:xfrm>
          <a:prstGeom prst="rect">
            <a:avLst/>
          </a:prstGeom>
          <a:noFill/>
          <a:ln>
            <a:noFill/>
          </a:ln>
        </p:spPr>
      </p:sp>
      <p:sp>
        <p:nvSpPr>
          <p:cNvPr id="30" name="Google Shape;30;p14"/>
          <p:cNvSpPr txBox="1">
            <a:spLocks noGrp="1"/>
          </p:cNvSpPr>
          <p:nvPr>
            <p:ph type="body" idx="1"/>
          </p:nvPr>
        </p:nvSpPr>
        <p:spPr>
          <a:xfrm>
            <a:off x="1792288" y="4025503"/>
            <a:ext cx="5486400" cy="44819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280"/>
              </a:spcBef>
              <a:spcAft>
                <a:spcPts val="0"/>
              </a:spcAft>
              <a:buClr>
                <a:schemeClr val="dk1"/>
              </a:buClr>
              <a:buSzPts val="1400"/>
              <a:buFont typeface="Arial"/>
              <a:buNone/>
              <a:defRPr sz="1400" b="0" i="0" u="none" strike="noStrike" cap="none">
                <a:solidFill>
                  <a:schemeClr val="dk1"/>
                </a:solidFill>
                <a:latin typeface="Century Gothic"/>
                <a:ea typeface="Century Gothic"/>
                <a:cs typeface="Century Gothic"/>
                <a:sym typeface="Century Gothic"/>
              </a:defRPr>
            </a:lvl1pPr>
            <a:lvl2pPr marL="914400" marR="0" lvl="1" indent="-228600" algn="l" rtl="0">
              <a:lnSpc>
                <a:spcPct val="100000"/>
              </a:lnSpc>
              <a:spcBef>
                <a:spcPts val="24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2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180"/>
              </a:spcBef>
              <a:spcAft>
                <a:spcPts val="0"/>
              </a:spcAft>
              <a:buClr>
                <a:schemeClr val="dk1"/>
              </a:buClr>
              <a:buSzPts val="900"/>
              <a:buFont typeface="Arial"/>
              <a:buNone/>
              <a:defRPr sz="9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Google Shape;6;p8" descr="A2.png"/>
          <p:cNvPicPr preferRelativeResize="0"/>
          <p:nvPr/>
        </p:nvPicPr>
        <p:blipFill rotWithShape="1">
          <a:blip r:embed="rId8">
            <a:alphaModFix/>
          </a:blip>
          <a:srcRect/>
          <a:stretch/>
        </p:blipFill>
        <p:spPr>
          <a:xfrm>
            <a:off x="0" y="0"/>
            <a:ext cx="9144000" cy="51435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wu.edu/"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playlist?list=PLvCefeZ86cVKjoC2fZiwPsGapcKr8LWRP"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hyperlink" Target="https://www.youtube.com/playlist?list=PLvCefeZ86cVIPfCIyBmjdjXDy8qt9mQRN" TargetMode="External"/><Relationship Id="rId4" Type="http://schemas.openxmlformats.org/officeDocument/2006/relationships/hyperlink" Target="https://www.youtube.com/playlist?list=PLvCefeZ86cVKPV0Gy-irjoz2YxHXBIO8y"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hyperlink" Target="https://twu.edu/wellbeing/"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hyperlink" Target="https://libguides.twu.edu/subjectlibrarians" TargetMode="External"/><Relationship Id="rId5" Type="http://schemas.openxmlformats.org/officeDocument/2006/relationships/hyperlink" Target="https://twu.edu/center-for-research-design-and-analysis-crda/" TargetMode="External"/><Relationship Id="rId4" Type="http://schemas.openxmlformats.org/officeDocument/2006/relationships/hyperlink" Target="https://twu.edu/write-sit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1"/>
          <p:cNvSpPr txBox="1">
            <a:spLocks noGrp="1"/>
          </p:cNvSpPr>
          <p:nvPr>
            <p:ph type="ctrTitle"/>
          </p:nvPr>
        </p:nvSpPr>
        <p:spPr>
          <a:xfrm>
            <a:off x="685800" y="4030880"/>
            <a:ext cx="7772400" cy="906594"/>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Clr>
                <a:schemeClr val="lt1"/>
              </a:buClr>
              <a:buSzPts val="3600"/>
              <a:buFont typeface="Century Gothic"/>
              <a:buNone/>
            </a:pPr>
            <a:r>
              <a:rPr lang="en-US"/>
              <a:t>Thesis &amp; Dissertation Workshop</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g2094e5084b4_0_1"/>
          <p:cNvSpPr txBox="1">
            <a:spLocks noGrp="1"/>
          </p:cNvSpPr>
          <p:nvPr>
            <p:ph type="title"/>
          </p:nvPr>
        </p:nvSpPr>
        <p:spPr>
          <a:xfrm>
            <a:off x="457200" y="389929"/>
            <a:ext cx="8229600" cy="8574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SzPct val="100000"/>
              <a:buNone/>
            </a:pPr>
            <a:r>
              <a:rPr lang="en-US"/>
              <a:t>Common Mistakes - Formatter Review</a:t>
            </a:r>
            <a:endParaRPr/>
          </a:p>
        </p:txBody>
      </p:sp>
      <p:sp>
        <p:nvSpPr>
          <p:cNvPr id="96" name="Google Shape;96;g2094e5084b4_0_1"/>
          <p:cNvSpPr txBox="1">
            <a:spLocks noGrp="1"/>
          </p:cNvSpPr>
          <p:nvPr>
            <p:ph type="body" idx="2"/>
          </p:nvPr>
        </p:nvSpPr>
        <p:spPr>
          <a:xfrm>
            <a:off x="267775" y="1353450"/>
            <a:ext cx="8229600" cy="2537700"/>
          </a:xfrm>
          <a:prstGeom prst="rect">
            <a:avLst/>
          </a:prstGeom>
          <a:noFill/>
          <a:ln>
            <a:noFill/>
          </a:ln>
        </p:spPr>
        <p:txBody>
          <a:bodyPr spcFirstLastPara="1" wrap="square" lIns="91425" tIns="45700" rIns="91425" bIns="45700" anchor="t" anchorCtr="0">
            <a:noAutofit/>
          </a:bodyPr>
          <a:lstStyle/>
          <a:p>
            <a:pPr marL="457200" lvl="0" indent="-355600" algn="l" rtl="0">
              <a:lnSpc>
                <a:spcPct val="100000"/>
              </a:lnSpc>
              <a:spcBef>
                <a:spcPts val="0"/>
              </a:spcBef>
              <a:spcAft>
                <a:spcPts val="0"/>
              </a:spcAft>
              <a:buSzPts val="2000"/>
              <a:buChar char="●"/>
            </a:pPr>
            <a:r>
              <a:rPr lang="en-US" sz="2000"/>
              <a:t>Table of Contents</a:t>
            </a:r>
            <a:endParaRPr sz="2000"/>
          </a:p>
          <a:p>
            <a:pPr marL="457200" lvl="0" indent="0" algn="l" rtl="0">
              <a:lnSpc>
                <a:spcPct val="100000"/>
              </a:lnSpc>
              <a:spcBef>
                <a:spcPts val="0"/>
              </a:spcBef>
              <a:spcAft>
                <a:spcPts val="0"/>
              </a:spcAft>
              <a:buSzPts val="2400"/>
              <a:buNone/>
            </a:pPr>
            <a:endParaRPr sz="2000"/>
          </a:p>
          <a:p>
            <a:pPr marL="457200" lvl="0" indent="-355600" algn="l" rtl="0">
              <a:lnSpc>
                <a:spcPct val="100000"/>
              </a:lnSpc>
              <a:spcBef>
                <a:spcPts val="0"/>
              </a:spcBef>
              <a:spcAft>
                <a:spcPts val="0"/>
              </a:spcAft>
              <a:buSzPts val="2000"/>
              <a:buChar char="●"/>
            </a:pPr>
            <a:r>
              <a:rPr lang="en-US" sz="2000"/>
              <a:t>Spacing </a:t>
            </a:r>
            <a:endParaRPr sz="2000"/>
          </a:p>
          <a:p>
            <a:pPr marL="457200" lvl="0" indent="0" algn="l" rtl="0">
              <a:lnSpc>
                <a:spcPct val="100000"/>
              </a:lnSpc>
              <a:spcBef>
                <a:spcPts val="0"/>
              </a:spcBef>
              <a:spcAft>
                <a:spcPts val="0"/>
              </a:spcAft>
              <a:buSzPts val="2400"/>
              <a:buNone/>
            </a:pPr>
            <a:endParaRPr sz="2000"/>
          </a:p>
          <a:p>
            <a:pPr marL="457200" lvl="0" indent="-355600" algn="l" rtl="0">
              <a:lnSpc>
                <a:spcPct val="100000"/>
              </a:lnSpc>
              <a:spcBef>
                <a:spcPts val="0"/>
              </a:spcBef>
              <a:spcAft>
                <a:spcPts val="0"/>
              </a:spcAft>
              <a:buSzPts val="2000"/>
              <a:buChar char="●"/>
            </a:pPr>
            <a:r>
              <a:rPr lang="en-US" sz="2000"/>
              <a:t>Cover Page </a:t>
            </a:r>
            <a:endParaRPr sz="2000"/>
          </a:p>
          <a:p>
            <a:pPr marL="457200" lvl="0" indent="0" algn="l" rtl="0">
              <a:lnSpc>
                <a:spcPct val="100000"/>
              </a:lnSpc>
              <a:spcBef>
                <a:spcPts val="0"/>
              </a:spcBef>
              <a:spcAft>
                <a:spcPts val="0"/>
              </a:spcAft>
              <a:buSzPts val="2400"/>
              <a:buNone/>
            </a:pPr>
            <a:endParaRPr sz="2000"/>
          </a:p>
          <a:p>
            <a:pPr marL="457200" lvl="0" indent="-355600" algn="l" rtl="0">
              <a:lnSpc>
                <a:spcPct val="100000"/>
              </a:lnSpc>
              <a:spcBef>
                <a:spcPts val="0"/>
              </a:spcBef>
              <a:spcAft>
                <a:spcPts val="0"/>
              </a:spcAft>
              <a:buSzPts val="2000"/>
              <a:buChar char="●"/>
            </a:pPr>
            <a:r>
              <a:rPr lang="en-US" sz="2000"/>
              <a:t>Not reviewing the PDF after converting </a:t>
            </a:r>
            <a:endParaRPr sz="2000"/>
          </a:p>
          <a:p>
            <a:pPr marL="457200" lvl="0" indent="0" algn="l" rtl="0">
              <a:lnSpc>
                <a:spcPct val="100000"/>
              </a:lnSpc>
              <a:spcBef>
                <a:spcPts val="0"/>
              </a:spcBef>
              <a:spcAft>
                <a:spcPts val="0"/>
              </a:spcAft>
              <a:buSzPts val="2400"/>
              <a:buNone/>
            </a:pPr>
            <a:r>
              <a:rPr lang="en-US" sz="2000"/>
              <a:t>the Word document</a:t>
            </a:r>
            <a:endParaRPr sz="2000"/>
          </a:p>
          <a:p>
            <a:pPr marL="0" lvl="0" indent="0" algn="l" rtl="0">
              <a:lnSpc>
                <a:spcPct val="100000"/>
              </a:lnSpc>
              <a:spcBef>
                <a:spcPts val="0"/>
              </a:spcBef>
              <a:spcAft>
                <a:spcPts val="0"/>
              </a:spcAft>
              <a:buSzPts val="2400"/>
              <a:buNone/>
            </a:pPr>
            <a:endParaRPr sz="2000"/>
          </a:p>
          <a:p>
            <a:pPr marL="0" lvl="0" indent="0" algn="l" rtl="0">
              <a:lnSpc>
                <a:spcPct val="100000"/>
              </a:lnSpc>
              <a:spcBef>
                <a:spcPts val="0"/>
              </a:spcBef>
              <a:spcAft>
                <a:spcPts val="0"/>
              </a:spcAft>
              <a:buSzPts val="2400"/>
              <a:buNone/>
            </a:pPr>
            <a:endParaRPr sz="2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bg1"/>
                </a:solidFill>
              </a:rPr>
              <a:t>Table of Contents Examples: One Correct, One Incorrect</a:t>
            </a:r>
          </a:p>
        </p:txBody>
      </p:sp>
      <p:pic>
        <p:nvPicPr>
          <p:cNvPr id="101" name="Google Shape;101;p5" descr="This image is an example of how the Table of Contents should be set up. Where the front matter page titles, and chapter titles are all caps. The headings are capitalized. Heading Level Ones are not indented. Heading Level Twos are indented to 0.5 inches. Heading Level Threes are indented to 1 inch. The chapter titles only consistent of one line and are formatted like Chapter titles are formatted CAPITAL ROMAN NUMERAL. ALL CAPS CHAPTER TITLE&#10;&#10;ex. &#10;I. INTRODUCTION..............................1" title="Correct Table of Contents Formatting"/>
          <p:cNvPicPr preferRelativeResize="0"/>
          <p:nvPr/>
        </p:nvPicPr>
        <p:blipFill rotWithShape="1">
          <a:blip r:embed="rId3">
            <a:alphaModFix/>
          </a:blip>
          <a:srcRect/>
          <a:stretch/>
        </p:blipFill>
        <p:spPr>
          <a:xfrm>
            <a:off x="406675" y="428000"/>
            <a:ext cx="3031750" cy="3746300"/>
          </a:xfrm>
          <a:prstGeom prst="rect">
            <a:avLst/>
          </a:prstGeom>
          <a:noFill/>
          <a:ln>
            <a:noFill/>
          </a:ln>
        </p:spPr>
      </p:pic>
      <p:sp>
        <p:nvSpPr>
          <p:cNvPr id="103" name="Google Shape;103;p5"/>
          <p:cNvSpPr txBox="1"/>
          <p:nvPr/>
        </p:nvSpPr>
        <p:spPr>
          <a:xfrm>
            <a:off x="3466725" y="827775"/>
            <a:ext cx="1867800" cy="2339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rgbClr val="000000"/>
                </a:solidFill>
                <a:latin typeface="Century Gothic"/>
                <a:ea typeface="Century Gothic"/>
                <a:cs typeface="Century Gothic"/>
                <a:sym typeface="Century Gothic"/>
              </a:rPr>
              <a:t>Visually compare your formatting to the Technical Manual. It’s okay if you don’t catch everything, but take your time and double check to make sure they are consistent!</a:t>
            </a:r>
            <a:endParaRPr sz="1400" b="0" i="0" u="none" strike="noStrike" cap="none" dirty="0">
              <a:solidFill>
                <a:srgbClr val="000000"/>
              </a:solidFill>
              <a:latin typeface="Century Gothic"/>
              <a:ea typeface="Century Gothic"/>
              <a:cs typeface="Century Gothic"/>
              <a:sym typeface="Century Gothic"/>
            </a:endParaRPr>
          </a:p>
        </p:txBody>
      </p:sp>
      <p:pic>
        <p:nvPicPr>
          <p:cNvPr id="104" name="Google Shape;104;p5" descr="This image should how not to set up your Table of Contents (TOC). Many entries are in bold or italicized, when all text in the TOC should be regular type font. There are two lines listed for all chapter titles. The Table of Contents line is not in all caps and centered, but is instead capitalized and left-aligned. This example clearly either does not know or understand the TWU requirements for the set up of the Table of Contents. " title="Incorrect Table of Contents Example"/>
          <p:cNvPicPr preferRelativeResize="0"/>
          <p:nvPr/>
        </p:nvPicPr>
        <p:blipFill rotWithShape="1">
          <a:blip r:embed="rId4">
            <a:alphaModFix/>
          </a:blip>
          <a:srcRect/>
          <a:stretch/>
        </p:blipFill>
        <p:spPr>
          <a:xfrm>
            <a:off x="5334525" y="431625"/>
            <a:ext cx="3504675" cy="3131997"/>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
          <p:cNvSpPr txBox="1">
            <a:spLocks noGrp="1"/>
          </p:cNvSpPr>
          <p:nvPr>
            <p:ph type="title"/>
          </p:nvPr>
        </p:nvSpPr>
        <p:spPr>
          <a:xfrm>
            <a:off x="457200" y="205979"/>
            <a:ext cx="8229600" cy="8574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Clr>
                <a:srgbClr val="800000"/>
              </a:buClr>
              <a:buSzPct val="209071"/>
              <a:buFont typeface="Century Gothic"/>
              <a:buNone/>
            </a:pPr>
            <a:r>
              <a:rPr lang="en-US"/>
              <a:t>So How Should You Avoid These?</a:t>
            </a:r>
            <a:br>
              <a:rPr lang="en-US" sz="3240"/>
            </a:br>
            <a:endParaRPr sz="3240"/>
          </a:p>
        </p:txBody>
      </p:sp>
      <p:sp>
        <p:nvSpPr>
          <p:cNvPr id="111" name="Google Shape;111;p2"/>
          <p:cNvSpPr txBox="1">
            <a:spLocks noGrp="1"/>
          </p:cNvSpPr>
          <p:nvPr>
            <p:ph type="body" idx="4"/>
          </p:nvPr>
        </p:nvSpPr>
        <p:spPr>
          <a:xfrm>
            <a:off x="457200" y="957100"/>
            <a:ext cx="8012400" cy="3160500"/>
          </a:xfrm>
          <a:prstGeom prst="rect">
            <a:avLst/>
          </a:prstGeom>
          <a:noFill/>
          <a:ln>
            <a:noFill/>
          </a:ln>
        </p:spPr>
        <p:txBody>
          <a:bodyPr spcFirstLastPara="1" wrap="square" lIns="91425" tIns="45700" rIns="91425" bIns="45700" anchor="t" anchorCtr="0">
            <a:noAutofit/>
          </a:bodyPr>
          <a:lstStyle/>
          <a:p>
            <a:pPr marL="457200" lvl="0" indent="-336550" algn="l" rtl="0">
              <a:lnSpc>
                <a:spcPct val="100000"/>
              </a:lnSpc>
              <a:spcBef>
                <a:spcPts val="400"/>
              </a:spcBef>
              <a:spcAft>
                <a:spcPts val="0"/>
              </a:spcAft>
              <a:buSzPts val="1700"/>
              <a:buFont typeface="Calibri"/>
              <a:buChar char="•"/>
            </a:pPr>
            <a:r>
              <a:rPr lang="en-US" sz="2000" b="1" dirty="0"/>
              <a:t>Take your time</a:t>
            </a:r>
            <a:r>
              <a:rPr lang="en-US" sz="2000" dirty="0"/>
              <a:t> - Work carefully when you’re editing your document (the same goes for when you’re going through our feedback). </a:t>
            </a:r>
            <a:endParaRPr sz="2000" dirty="0"/>
          </a:p>
          <a:p>
            <a:pPr marL="457200" lvl="0" indent="0" algn="l" rtl="0">
              <a:lnSpc>
                <a:spcPct val="100000"/>
              </a:lnSpc>
              <a:spcBef>
                <a:spcPts val="400"/>
              </a:spcBef>
              <a:spcAft>
                <a:spcPts val="0"/>
              </a:spcAft>
              <a:buSzPts val="2400"/>
              <a:buNone/>
            </a:pPr>
            <a:endParaRPr sz="2000" dirty="0"/>
          </a:p>
          <a:p>
            <a:pPr marL="457200" lvl="0" indent="-355600" algn="l" rtl="0">
              <a:lnSpc>
                <a:spcPct val="100000"/>
              </a:lnSpc>
              <a:spcBef>
                <a:spcPts val="0"/>
              </a:spcBef>
              <a:spcAft>
                <a:spcPts val="0"/>
              </a:spcAft>
              <a:buSzPts val="2000"/>
              <a:buChar char="•"/>
            </a:pPr>
            <a:r>
              <a:rPr lang="en-US" sz="2000" b="1" dirty="0"/>
              <a:t>Read out loud</a:t>
            </a:r>
            <a:r>
              <a:rPr lang="en-US" sz="2000" dirty="0"/>
              <a:t> - Your eyes skip over mistakes because you’ve looked at the document for so long. Reading out loud will draw attention to mistakes.</a:t>
            </a:r>
            <a:endParaRPr sz="2000" dirty="0"/>
          </a:p>
          <a:p>
            <a:pPr marL="457200" lvl="0" indent="0" algn="l" rtl="0">
              <a:lnSpc>
                <a:spcPct val="100000"/>
              </a:lnSpc>
              <a:spcBef>
                <a:spcPts val="0"/>
              </a:spcBef>
              <a:spcAft>
                <a:spcPts val="0"/>
              </a:spcAft>
              <a:buSzPts val="2400"/>
              <a:buNone/>
            </a:pPr>
            <a:endParaRPr sz="2000" dirty="0"/>
          </a:p>
          <a:p>
            <a:pPr marL="457200" lvl="0" indent="-355600" algn="l" rtl="0">
              <a:lnSpc>
                <a:spcPct val="100000"/>
              </a:lnSpc>
              <a:spcBef>
                <a:spcPts val="0"/>
              </a:spcBef>
              <a:spcAft>
                <a:spcPts val="0"/>
              </a:spcAft>
              <a:buSzPts val="2000"/>
              <a:buChar char="•"/>
            </a:pPr>
            <a:r>
              <a:rPr lang="en-US" sz="2000" b="1" dirty="0"/>
              <a:t>Double &amp; triple check </a:t>
            </a:r>
            <a:r>
              <a:rPr lang="en-US" sz="2000" dirty="0"/>
              <a:t>- Especially when it comes to citations/references and formatting </a:t>
            </a:r>
            <a:endParaRPr sz="2000" dirty="0"/>
          </a:p>
          <a:p>
            <a:pPr marL="0" lvl="0" indent="0" algn="l" rtl="0">
              <a:lnSpc>
                <a:spcPct val="100000"/>
              </a:lnSpc>
              <a:spcBef>
                <a:spcPts val="0"/>
              </a:spcBef>
              <a:spcAft>
                <a:spcPts val="0"/>
              </a:spcAft>
              <a:buSzPts val="2400"/>
              <a:buNone/>
            </a:pPr>
            <a:endParaRPr sz="2000" dirty="0"/>
          </a:p>
          <a:p>
            <a:pPr marL="0" lvl="0" indent="0" algn="l" rtl="0">
              <a:lnSpc>
                <a:spcPct val="100000"/>
              </a:lnSpc>
              <a:spcBef>
                <a:spcPts val="400"/>
              </a:spcBef>
              <a:spcAft>
                <a:spcPts val="0"/>
              </a:spcAft>
              <a:buSzPts val="2400"/>
              <a:buNone/>
            </a:pPr>
            <a:endParaRPr sz="2000" dirty="0"/>
          </a:p>
          <a:p>
            <a:pPr marL="0" lvl="0" indent="0" algn="l" rtl="0">
              <a:lnSpc>
                <a:spcPct val="100000"/>
              </a:lnSpc>
              <a:spcBef>
                <a:spcPts val="400"/>
              </a:spcBef>
              <a:spcAft>
                <a:spcPts val="0"/>
              </a:spcAft>
              <a:buSzPts val="2400"/>
              <a:buNone/>
            </a:pPr>
            <a:endParaRPr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g2835d488c8b_0_18"/>
          <p:cNvSpPr txBox="1">
            <a:spLocks noGrp="1"/>
          </p:cNvSpPr>
          <p:nvPr>
            <p:ph type="title"/>
          </p:nvPr>
        </p:nvSpPr>
        <p:spPr>
          <a:xfrm>
            <a:off x="457200" y="205979"/>
            <a:ext cx="8229600" cy="8574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Clr>
                <a:srgbClr val="800000"/>
              </a:buClr>
              <a:buSzPct val="209070"/>
              <a:buFont typeface="Century Gothic"/>
              <a:buNone/>
            </a:pPr>
            <a:r>
              <a:rPr lang="en-US"/>
              <a:t>A Few Additional Tips</a:t>
            </a:r>
            <a:br>
              <a:rPr lang="en-US" sz="3240"/>
            </a:br>
            <a:endParaRPr sz="3240"/>
          </a:p>
        </p:txBody>
      </p:sp>
      <p:sp>
        <p:nvSpPr>
          <p:cNvPr id="119" name="Google Shape;119;g2835d488c8b_0_18"/>
          <p:cNvSpPr txBox="1">
            <a:spLocks noGrp="1"/>
          </p:cNvSpPr>
          <p:nvPr>
            <p:ph type="body" idx="4"/>
          </p:nvPr>
        </p:nvSpPr>
        <p:spPr>
          <a:xfrm>
            <a:off x="457200" y="957100"/>
            <a:ext cx="8012400" cy="3160500"/>
          </a:xfrm>
          <a:prstGeom prst="rect">
            <a:avLst/>
          </a:prstGeom>
          <a:noFill/>
          <a:ln>
            <a:noFill/>
          </a:ln>
        </p:spPr>
        <p:txBody>
          <a:bodyPr spcFirstLastPara="1" wrap="square" lIns="91425" tIns="45700" rIns="91425" bIns="45700" anchor="t" anchorCtr="0">
            <a:noAutofit/>
          </a:bodyPr>
          <a:lstStyle/>
          <a:p>
            <a:pPr marL="457200" lvl="0" indent="-355600" algn="l" rtl="0">
              <a:lnSpc>
                <a:spcPct val="100000"/>
              </a:lnSpc>
              <a:spcBef>
                <a:spcPts val="0"/>
              </a:spcBef>
              <a:spcAft>
                <a:spcPts val="0"/>
              </a:spcAft>
              <a:buSzPts val="2000"/>
              <a:buChar char="•"/>
            </a:pPr>
            <a:r>
              <a:rPr lang="en-US" sz="2000"/>
              <a:t>If using a citation generator, be careful entering the information and double check the reference it provides for accuracy.</a:t>
            </a:r>
            <a:endParaRPr sz="2000"/>
          </a:p>
          <a:p>
            <a:pPr marL="457200" lvl="0" indent="-355600" algn="l" rtl="0">
              <a:lnSpc>
                <a:spcPct val="100000"/>
              </a:lnSpc>
              <a:spcBef>
                <a:spcPts val="0"/>
              </a:spcBef>
              <a:spcAft>
                <a:spcPts val="0"/>
              </a:spcAft>
              <a:buSzPts val="2000"/>
              <a:buChar char="•"/>
            </a:pPr>
            <a:r>
              <a:rPr lang="en-US" sz="2000"/>
              <a:t>Don’t use department created formatting templates or past dissertations for formatting. Requirements often change or allowances are made on a case-by-cases basis. </a:t>
            </a:r>
            <a:endParaRPr sz="2000"/>
          </a:p>
          <a:p>
            <a:pPr marL="457200" lvl="0" indent="-355600" algn="l" rtl="0">
              <a:lnSpc>
                <a:spcPct val="100000"/>
              </a:lnSpc>
              <a:spcBef>
                <a:spcPts val="0"/>
              </a:spcBef>
              <a:spcAft>
                <a:spcPts val="0"/>
              </a:spcAft>
              <a:buSzPts val="2000"/>
              <a:buChar char="•"/>
            </a:pPr>
            <a:r>
              <a:rPr lang="en-US" sz="2000"/>
              <a:t>Remind yourself that you’re almost at the end!</a:t>
            </a:r>
            <a:endParaRPr sz="2000"/>
          </a:p>
          <a:p>
            <a:pPr marL="0" lvl="0" indent="0" algn="l" rtl="0">
              <a:lnSpc>
                <a:spcPct val="100000"/>
              </a:lnSpc>
              <a:spcBef>
                <a:spcPts val="400"/>
              </a:spcBef>
              <a:spcAft>
                <a:spcPts val="0"/>
              </a:spcAft>
              <a:buSzPts val="2400"/>
              <a:buNone/>
            </a:pPr>
            <a:endParaRPr sz="2000"/>
          </a:p>
          <a:p>
            <a:pPr marL="0" lvl="0" indent="0" algn="l" rtl="0">
              <a:lnSpc>
                <a:spcPct val="100000"/>
              </a:lnSpc>
              <a:spcBef>
                <a:spcPts val="400"/>
              </a:spcBef>
              <a:spcAft>
                <a:spcPts val="0"/>
              </a:spcAft>
              <a:buSzPts val="2400"/>
              <a:buNone/>
            </a:pPr>
            <a:endParaRPr sz="2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g269a8fec3e7_0_6"/>
          <p:cNvSpPr txBox="1">
            <a:spLocks noGrp="1"/>
          </p:cNvSpPr>
          <p:nvPr>
            <p:ph type="title"/>
          </p:nvPr>
        </p:nvSpPr>
        <p:spPr>
          <a:xfrm>
            <a:off x="457200" y="205979"/>
            <a:ext cx="8229600" cy="8574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Clr>
                <a:srgbClr val="800000"/>
              </a:buClr>
              <a:buSzPct val="209071"/>
              <a:buFont typeface="Century Gothic"/>
              <a:buNone/>
            </a:pPr>
            <a:r>
              <a:rPr lang="en-US"/>
              <a:t>Appointments &amp; Meetings</a:t>
            </a:r>
            <a:br>
              <a:rPr lang="en-US" sz="3240"/>
            </a:br>
            <a:endParaRPr sz="3240"/>
          </a:p>
        </p:txBody>
      </p:sp>
      <p:sp>
        <p:nvSpPr>
          <p:cNvPr id="127" name="Google Shape;127;g269a8fec3e7_0_6"/>
          <p:cNvSpPr txBox="1">
            <a:spLocks noGrp="1"/>
          </p:cNvSpPr>
          <p:nvPr>
            <p:ph type="body" idx="4"/>
          </p:nvPr>
        </p:nvSpPr>
        <p:spPr>
          <a:xfrm>
            <a:off x="457200" y="957100"/>
            <a:ext cx="8012400" cy="3160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400"/>
              <a:buNone/>
            </a:pPr>
            <a:r>
              <a:rPr lang="en-US" sz="2000" dirty="0"/>
              <a:t>Depending on the time in the semester, we may not be able to agree to a meeting. </a:t>
            </a:r>
            <a:endParaRPr sz="2000" dirty="0"/>
          </a:p>
          <a:p>
            <a:pPr marL="0" lvl="0" indent="0" algn="l" rtl="0">
              <a:lnSpc>
                <a:spcPct val="100000"/>
              </a:lnSpc>
              <a:spcBef>
                <a:spcPts val="400"/>
              </a:spcBef>
              <a:spcAft>
                <a:spcPts val="0"/>
              </a:spcAft>
              <a:buSzPts val="2400"/>
              <a:buNone/>
            </a:pPr>
            <a:endParaRPr sz="2000" dirty="0"/>
          </a:p>
          <a:p>
            <a:pPr marL="0" lvl="0" indent="0" algn="l" rtl="0">
              <a:lnSpc>
                <a:spcPct val="100000"/>
              </a:lnSpc>
              <a:spcBef>
                <a:spcPts val="400"/>
              </a:spcBef>
              <a:spcAft>
                <a:spcPts val="0"/>
              </a:spcAft>
              <a:buSzPts val="2400"/>
              <a:buNone/>
            </a:pPr>
            <a:r>
              <a:rPr lang="en-US" sz="2000" i="1" dirty="0"/>
              <a:t>However</a:t>
            </a:r>
            <a:r>
              <a:rPr lang="en-US" sz="2000" dirty="0"/>
              <a:t>, if you provide us with your questions via email, we can usually respond with 24-48 business hours. </a:t>
            </a:r>
            <a:endParaRPr sz="2000" dirty="0"/>
          </a:p>
          <a:p>
            <a:pPr marL="0" lvl="0" indent="0" algn="l" rtl="0">
              <a:lnSpc>
                <a:spcPct val="100000"/>
              </a:lnSpc>
              <a:spcBef>
                <a:spcPts val="400"/>
              </a:spcBef>
              <a:spcAft>
                <a:spcPts val="0"/>
              </a:spcAft>
              <a:buSzPts val="2400"/>
              <a:buNone/>
            </a:pPr>
            <a:endParaRPr sz="2000" dirty="0"/>
          </a:p>
          <a:p>
            <a:pPr marL="0" lvl="0" indent="0" algn="l" rtl="0">
              <a:lnSpc>
                <a:spcPct val="100000"/>
              </a:lnSpc>
              <a:spcBef>
                <a:spcPts val="400"/>
              </a:spcBef>
              <a:spcAft>
                <a:spcPts val="0"/>
              </a:spcAft>
              <a:buSzPts val="2400"/>
              <a:buNone/>
            </a:pPr>
            <a:endParaRPr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4" name="Google Shape;134;g1512c3e7cdc_0_18"/>
          <p:cNvSpPr txBox="1"/>
          <p:nvPr/>
        </p:nvSpPr>
        <p:spPr>
          <a:xfrm>
            <a:off x="5248023" y="3829092"/>
            <a:ext cx="3035366" cy="1175676"/>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0"/>
              </a:spcBef>
              <a:spcAft>
                <a:spcPts val="0"/>
              </a:spcAft>
              <a:buClr>
                <a:srgbClr val="000000"/>
              </a:buClr>
              <a:buSzPts val="1400"/>
              <a:buFont typeface="Arial"/>
              <a:buNone/>
            </a:pPr>
            <a:r>
              <a:rPr lang="en-US" sz="1400" b="0" i="0" u="none" strike="noStrike" cap="none" dirty="0">
                <a:solidFill>
                  <a:schemeClr val="lt1"/>
                </a:solidFill>
                <a:latin typeface="Century Gothic"/>
                <a:ea typeface="Century Gothic"/>
                <a:cs typeface="Century Gothic"/>
                <a:sym typeface="Century Gothic"/>
              </a:rPr>
              <a:t>Contact: Jaclyn Kliman, Reader </a:t>
            </a:r>
          </a:p>
          <a:p>
            <a:pPr marL="0" marR="0" lvl="0" indent="0" algn="l" rtl="0">
              <a:lnSpc>
                <a:spcPct val="115000"/>
              </a:lnSpc>
              <a:spcBef>
                <a:spcPts val="0"/>
              </a:spcBef>
              <a:spcAft>
                <a:spcPts val="0"/>
              </a:spcAft>
              <a:buClr>
                <a:srgbClr val="000000"/>
              </a:buClr>
              <a:buSzPts val="1400"/>
              <a:buFont typeface="Arial"/>
              <a:buNone/>
            </a:pPr>
            <a:r>
              <a:rPr lang="en-US" sz="1400" b="0" i="0" u="none" strike="noStrike" cap="none" dirty="0">
                <a:solidFill>
                  <a:schemeClr val="lt1"/>
                </a:solidFill>
                <a:uFill>
                  <a:noFill/>
                </a:uFill>
                <a:latin typeface="Century Gothic"/>
                <a:ea typeface="Century Gothic"/>
                <a:cs typeface="Century Gothic"/>
                <a:sym typeface="Century Gothic"/>
              </a:rPr>
              <a:t>jkliman@twu.edu</a:t>
            </a:r>
            <a:endParaRPr lang="en-US" dirty="0">
              <a:solidFill>
                <a:schemeClr val="lt1"/>
              </a:solidFill>
              <a:latin typeface="Century Gothic"/>
              <a:ea typeface="Century Gothic"/>
              <a:cs typeface="Century Gothic"/>
              <a:sym typeface="Century Gothic"/>
            </a:endParaRPr>
          </a:p>
          <a:p>
            <a:pPr marL="0" marR="0" lvl="0" indent="0" algn="l" rtl="0">
              <a:lnSpc>
                <a:spcPct val="115000"/>
              </a:lnSpc>
              <a:spcBef>
                <a:spcPts val="0"/>
              </a:spcBef>
              <a:spcAft>
                <a:spcPts val="0"/>
              </a:spcAft>
              <a:buClr>
                <a:srgbClr val="000000"/>
              </a:buClr>
              <a:buSzPts val="1400"/>
              <a:buFont typeface="Arial"/>
              <a:buNone/>
            </a:pPr>
            <a:r>
              <a:rPr lang="en-US" sz="1400" b="0" i="0" u="none" strike="noStrike" cap="none" dirty="0">
                <a:solidFill>
                  <a:schemeClr val="lt1"/>
                </a:solidFill>
                <a:latin typeface="Century Gothic"/>
                <a:ea typeface="Century Gothic"/>
                <a:cs typeface="Century Gothic"/>
                <a:sym typeface="Century Gothic"/>
              </a:rPr>
              <a:t>Caroline Scott, Formatter </a:t>
            </a:r>
          </a:p>
          <a:p>
            <a:pPr marL="0" marR="0" lvl="0" indent="0" algn="l" rtl="0">
              <a:lnSpc>
                <a:spcPct val="115000"/>
              </a:lnSpc>
              <a:spcBef>
                <a:spcPts val="0"/>
              </a:spcBef>
              <a:spcAft>
                <a:spcPts val="0"/>
              </a:spcAft>
              <a:buClr>
                <a:srgbClr val="000000"/>
              </a:buClr>
              <a:buSzPts val="1400"/>
              <a:buFont typeface="Arial"/>
              <a:buNone/>
            </a:pPr>
            <a:r>
              <a:rPr lang="en-US" sz="1400" b="0" i="0" u="none" strike="noStrike" cap="none" dirty="0">
                <a:solidFill>
                  <a:schemeClr val="bg1"/>
                </a:solidFill>
                <a:latin typeface="Century Gothic"/>
                <a:ea typeface="Century Gothic"/>
                <a:cs typeface="Century Gothic"/>
                <a:sym typeface="Century Gothic"/>
              </a:rPr>
              <a:t>mscott34@twu.edu </a:t>
            </a:r>
            <a:endParaRPr sz="1400" b="0" i="0" u="none" strike="noStrike" cap="none" dirty="0">
              <a:solidFill>
                <a:schemeClr val="bg1"/>
              </a:solidFill>
              <a:latin typeface="Century Gothic"/>
              <a:ea typeface="Century Gothic"/>
              <a:cs typeface="Century Gothic"/>
              <a:sym typeface="Century Gothic"/>
            </a:endParaRPr>
          </a:p>
        </p:txBody>
      </p:sp>
      <p:sp>
        <p:nvSpPr>
          <p:cNvPr id="133" name="Google Shape;133;g1512c3e7cdc_0_18"/>
          <p:cNvSpPr txBox="1">
            <a:spLocks noGrp="1"/>
          </p:cNvSpPr>
          <p:nvPr>
            <p:ph type="ctrTitle"/>
          </p:nvPr>
        </p:nvSpPr>
        <p:spPr>
          <a:xfrm>
            <a:off x="685800" y="3882880"/>
            <a:ext cx="7772400" cy="9066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3600"/>
              <a:buNone/>
            </a:pPr>
            <a:r>
              <a:rPr lang="en-US" dirty="0"/>
              <a:t>Questions?</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9"/>
        <p:cNvGrpSpPr/>
        <p:nvPr/>
      </p:nvGrpSpPr>
      <p:grpSpPr>
        <a:xfrm>
          <a:off x="0" y="0"/>
          <a:ext cx="0" cy="0"/>
          <a:chOff x="0" y="0"/>
          <a:chExt cx="0" cy="0"/>
        </a:xfrm>
      </p:grpSpPr>
      <p:sp>
        <p:nvSpPr>
          <p:cNvPr id="40" name="Google Shape;40;g269a8fec3e7_0_1"/>
          <p:cNvSpPr txBox="1">
            <a:spLocks noGrp="1"/>
          </p:cNvSpPr>
          <p:nvPr>
            <p:ph type="title"/>
          </p:nvPr>
        </p:nvSpPr>
        <p:spPr>
          <a:xfrm>
            <a:off x="457200" y="389929"/>
            <a:ext cx="8229600" cy="857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3600"/>
              <a:buNone/>
            </a:pPr>
            <a:r>
              <a:rPr lang="en-US"/>
              <a:t>A Brief Overview of the Process</a:t>
            </a:r>
            <a:endParaRPr/>
          </a:p>
        </p:txBody>
      </p:sp>
      <p:sp>
        <p:nvSpPr>
          <p:cNvPr id="41" name="Google Shape;41;g269a8fec3e7_0_1"/>
          <p:cNvSpPr txBox="1">
            <a:spLocks noGrp="1"/>
          </p:cNvSpPr>
          <p:nvPr>
            <p:ph type="body" idx="2"/>
          </p:nvPr>
        </p:nvSpPr>
        <p:spPr>
          <a:xfrm>
            <a:off x="267775" y="1109250"/>
            <a:ext cx="8229600" cy="2537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2400"/>
              <a:buNone/>
            </a:pPr>
            <a:r>
              <a:rPr lang="en-US" sz="2000"/>
              <a:t>After you defend your dissertation, you will submit your edited document to your academic component leader (department chair). Once they have granted approval, you will submit to the Graduate School to Vireo. </a:t>
            </a:r>
            <a:endParaRPr sz="2000"/>
          </a:p>
          <a:p>
            <a:pPr marL="0" lvl="0" indent="0" algn="l" rtl="0">
              <a:lnSpc>
                <a:spcPct val="100000"/>
              </a:lnSpc>
              <a:spcBef>
                <a:spcPts val="0"/>
              </a:spcBef>
              <a:spcAft>
                <a:spcPts val="0"/>
              </a:spcAft>
              <a:buSzPts val="2400"/>
              <a:buNone/>
            </a:pPr>
            <a:endParaRPr sz="2000"/>
          </a:p>
          <a:p>
            <a:pPr marL="0" lvl="0" indent="0" algn="l" rtl="0">
              <a:lnSpc>
                <a:spcPct val="100000"/>
              </a:lnSpc>
              <a:spcBef>
                <a:spcPts val="0"/>
              </a:spcBef>
              <a:spcAft>
                <a:spcPts val="0"/>
              </a:spcAft>
              <a:buSzPts val="2400"/>
              <a:buNone/>
            </a:pPr>
            <a:r>
              <a:rPr lang="en-US" sz="2000"/>
              <a:t>The Reader will review your dissertation first, and then the Formatter after you have made your Reader corrections.</a:t>
            </a:r>
            <a:endParaRPr sz="2000"/>
          </a:p>
          <a:p>
            <a:pPr marL="0" lvl="0" indent="0" algn="l" rtl="0">
              <a:lnSpc>
                <a:spcPct val="100000"/>
              </a:lnSpc>
              <a:spcBef>
                <a:spcPts val="0"/>
              </a:spcBef>
              <a:spcAft>
                <a:spcPts val="0"/>
              </a:spcAft>
              <a:buSzPts val="2400"/>
              <a:buNone/>
            </a:pPr>
            <a:endParaRPr sz="2000"/>
          </a:p>
          <a:p>
            <a:pPr marL="0" lvl="0" indent="0" algn="l" rtl="0">
              <a:lnSpc>
                <a:spcPct val="100000"/>
              </a:lnSpc>
              <a:spcBef>
                <a:spcPts val="0"/>
              </a:spcBef>
              <a:spcAft>
                <a:spcPts val="0"/>
              </a:spcAft>
              <a:buSzPts val="2400"/>
              <a:buNone/>
            </a:pPr>
            <a:r>
              <a:rPr lang="en-US" sz="2000"/>
              <a:t>Once all corrections have been made, you will see Graduate School approval. </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2bb099736b0_0_0"/>
          <p:cNvSpPr txBox="1">
            <a:spLocks noGrp="1"/>
          </p:cNvSpPr>
          <p:nvPr>
            <p:ph type="title"/>
          </p:nvPr>
        </p:nvSpPr>
        <p:spPr>
          <a:xfrm>
            <a:off x="457200" y="389929"/>
            <a:ext cx="8229600" cy="857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3600"/>
              <a:buNone/>
            </a:pPr>
            <a:r>
              <a:rPr lang="en-US"/>
              <a:t>A Note About the Process</a:t>
            </a:r>
            <a:endParaRPr/>
          </a:p>
        </p:txBody>
      </p:sp>
      <p:sp>
        <p:nvSpPr>
          <p:cNvPr id="47" name="Google Shape;47;g2bb099736b0_0_0"/>
          <p:cNvSpPr txBox="1">
            <a:spLocks noGrp="1"/>
          </p:cNvSpPr>
          <p:nvPr>
            <p:ph type="body" idx="2"/>
          </p:nvPr>
        </p:nvSpPr>
        <p:spPr>
          <a:xfrm>
            <a:off x="267775" y="1353450"/>
            <a:ext cx="8229600" cy="2537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2400"/>
              <a:buNone/>
            </a:pPr>
            <a:r>
              <a:rPr lang="en-US" sz="2000"/>
              <a:t>The review process is to check for “quality control and professionalism” (Graduate Catalog). </a:t>
            </a:r>
            <a:endParaRPr sz="2000"/>
          </a:p>
          <a:p>
            <a:pPr marL="0" lvl="0" indent="0" algn="l" rtl="0">
              <a:lnSpc>
                <a:spcPct val="100000"/>
              </a:lnSpc>
              <a:spcBef>
                <a:spcPts val="0"/>
              </a:spcBef>
              <a:spcAft>
                <a:spcPts val="0"/>
              </a:spcAft>
              <a:buSzPts val="2400"/>
              <a:buNone/>
            </a:pPr>
            <a:endParaRPr sz="2000"/>
          </a:p>
          <a:p>
            <a:pPr marL="0" lvl="0" indent="0" algn="l" rtl="0">
              <a:lnSpc>
                <a:spcPct val="100000"/>
              </a:lnSpc>
              <a:spcBef>
                <a:spcPts val="0"/>
              </a:spcBef>
              <a:spcAft>
                <a:spcPts val="0"/>
              </a:spcAft>
              <a:buSzPts val="2400"/>
              <a:buNone/>
            </a:pPr>
            <a:r>
              <a:rPr lang="en-US" sz="2000"/>
              <a:t>We are not editing and formatting your document on your behalf. Though we are here to assist and provide resources, these are still your responsibility.</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g268417358c4_1_4"/>
          <p:cNvSpPr txBox="1">
            <a:spLocks noGrp="1"/>
          </p:cNvSpPr>
          <p:nvPr>
            <p:ph type="title"/>
          </p:nvPr>
        </p:nvSpPr>
        <p:spPr>
          <a:xfrm>
            <a:off x="457200" y="205979"/>
            <a:ext cx="8229600" cy="857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1100"/>
              <a:buFont typeface="Arial"/>
              <a:buNone/>
            </a:pPr>
            <a:r>
              <a:rPr lang="en-US" dirty="0"/>
              <a:t>Graduate School website</a:t>
            </a:r>
            <a:endParaRPr dirty="0"/>
          </a:p>
        </p:txBody>
      </p:sp>
      <p:sp>
        <p:nvSpPr>
          <p:cNvPr id="53" name="Google Shape;53;g268417358c4_1_4"/>
          <p:cNvSpPr txBox="1">
            <a:spLocks noGrp="1"/>
          </p:cNvSpPr>
          <p:nvPr>
            <p:ph type="body" idx="1"/>
          </p:nvPr>
        </p:nvSpPr>
        <p:spPr>
          <a:xfrm>
            <a:off x="457200" y="942150"/>
            <a:ext cx="4442400" cy="3259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640"/>
              </a:spcBef>
              <a:spcAft>
                <a:spcPts val="0"/>
              </a:spcAft>
              <a:buClr>
                <a:schemeClr val="dk1"/>
              </a:buClr>
              <a:buSzPts val="1100"/>
              <a:buFont typeface="Arial"/>
              <a:buNone/>
            </a:pPr>
            <a:r>
              <a:rPr lang="en-US" sz="2900" dirty="0"/>
              <a:t>Current Students -&gt; Thesis &amp; Dissertation</a:t>
            </a:r>
            <a:endParaRPr sz="2900" dirty="0"/>
          </a:p>
          <a:p>
            <a:pPr marL="457200" lvl="0" indent="0" algn="l" rtl="0">
              <a:lnSpc>
                <a:spcPct val="100000"/>
              </a:lnSpc>
              <a:spcBef>
                <a:spcPts val="640"/>
              </a:spcBef>
              <a:spcAft>
                <a:spcPts val="0"/>
              </a:spcAft>
              <a:buClr>
                <a:schemeClr val="dk1"/>
              </a:buClr>
              <a:buSzPts val="1100"/>
              <a:buFont typeface="Arial"/>
              <a:buNone/>
            </a:pPr>
            <a:endParaRPr sz="2900" dirty="0"/>
          </a:p>
          <a:p>
            <a:pPr marL="457200" lvl="0" indent="0" algn="l" rtl="0">
              <a:lnSpc>
                <a:spcPct val="100000"/>
              </a:lnSpc>
              <a:spcBef>
                <a:spcPts val="640"/>
              </a:spcBef>
              <a:spcAft>
                <a:spcPts val="0"/>
              </a:spcAft>
              <a:buClr>
                <a:schemeClr val="dk1"/>
              </a:buClr>
              <a:buSzPts val="1100"/>
              <a:buFont typeface="Arial"/>
              <a:buNone/>
            </a:pPr>
            <a:r>
              <a:rPr lang="en-US" sz="2900" u="sng" dirty="0">
                <a:solidFill>
                  <a:schemeClr val="hlink"/>
                </a:solidFill>
                <a:hlinkClick r:id="rId3"/>
              </a:rPr>
              <a:t>https://twu.edu/</a:t>
            </a:r>
            <a:endParaRPr sz="2900" dirty="0"/>
          </a:p>
          <a:p>
            <a:pPr marL="0" lvl="0" indent="0" algn="l" rtl="0">
              <a:lnSpc>
                <a:spcPct val="100000"/>
              </a:lnSpc>
              <a:spcBef>
                <a:spcPts val="640"/>
              </a:spcBef>
              <a:spcAft>
                <a:spcPts val="0"/>
              </a:spcAft>
              <a:buSzPts val="3200"/>
              <a:buNone/>
            </a:pPr>
            <a:endParaRPr dirty="0"/>
          </a:p>
        </p:txBody>
      </p:sp>
      <p:pic>
        <p:nvPicPr>
          <p:cNvPr id="54" name="Google Shape;54;g268417358c4_1_4" descr="The image on this page depicts the first half of the thesis and dissertation website. The text of the website says: &#10;Thesis and Dissertation&#10;Guidelines and requirements&#10;For students who are not submitting a chapter for journal publication, you should follow the guidelines of the Basic Technical Manual. For doctoral students including articles submitted for publication within their dissertation, please follow our Multi-Article Dissertation Technical Manual. For in depth videos on how to set up the formatting for all document types, please check out the TWU Graduate School YouTube channel.&#10;Then there are three buttons listed: the first is Basic Technical Manual, then Multi-Article Dissertation Technical Manual and finally TWU Graduate School YouTube Channel. &#10;&#10;After this text, there is the beginning of the accordions listed on the website. There is also a depiction of part of the Graudate School contact info as well as the small menu that shows other links to other pages in the Graduate School navigation pane. " title="Thesis and DIssertation Website Visual"/>
          <p:cNvPicPr preferRelativeResize="0"/>
          <p:nvPr/>
        </p:nvPicPr>
        <p:blipFill rotWithShape="1">
          <a:blip r:embed="rId4">
            <a:alphaModFix/>
          </a:blip>
          <a:srcRect l="5923" r="5923"/>
          <a:stretch/>
        </p:blipFill>
        <p:spPr>
          <a:xfrm>
            <a:off x="5044675" y="1119587"/>
            <a:ext cx="3870199" cy="29043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g2835d488c8b_0_9"/>
          <p:cNvSpPr txBox="1">
            <a:spLocks noGrp="1"/>
          </p:cNvSpPr>
          <p:nvPr>
            <p:ph type="title"/>
          </p:nvPr>
        </p:nvSpPr>
        <p:spPr>
          <a:xfrm>
            <a:off x="457200" y="205979"/>
            <a:ext cx="8229600" cy="857400"/>
          </a:xfrm>
          <a:prstGeom prst="rect">
            <a:avLst/>
          </a:prstGeom>
        </p:spPr>
        <p:txBody>
          <a:bodyPr spcFirstLastPara="1" wrap="square" lIns="91425" tIns="45700" rIns="91425" bIns="45700" anchor="t" anchorCtr="0">
            <a:normAutofit/>
          </a:bodyPr>
          <a:lstStyle/>
          <a:p>
            <a:pPr marL="0" lvl="0" indent="0" algn="l" rtl="0">
              <a:spcBef>
                <a:spcPts val="0"/>
              </a:spcBef>
              <a:spcAft>
                <a:spcPts val="0"/>
              </a:spcAft>
              <a:buNone/>
            </a:pPr>
            <a:r>
              <a:rPr lang="en-US"/>
              <a:t>New Technical Manual</a:t>
            </a:r>
            <a:endParaRPr/>
          </a:p>
        </p:txBody>
      </p:sp>
      <p:sp>
        <p:nvSpPr>
          <p:cNvPr id="60" name="Google Shape;60;g2835d488c8b_0_9"/>
          <p:cNvSpPr txBox="1">
            <a:spLocks noGrp="1"/>
          </p:cNvSpPr>
          <p:nvPr>
            <p:ph type="body" idx="1"/>
          </p:nvPr>
        </p:nvSpPr>
        <p:spPr>
          <a:xfrm>
            <a:off x="457200" y="1151335"/>
            <a:ext cx="4040100" cy="479700"/>
          </a:xfrm>
          <a:prstGeom prst="rect">
            <a:avLst/>
          </a:prstGeom>
        </p:spPr>
        <p:txBody>
          <a:bodyPr spcFirstLastPara="1" wrap="square" lIns="91425" tIns="45700" rIns="91425" bIns="45700" anchor="b" anchorCtr="0">
            <a:normAutofit/>
          </a:bodyPr>
          <a:lstStyle/>
          <a:p>
            <a:pPr marL="0" lvl="0" indent="0" algn="l" rtl="0">
              <a:spcBef>
                <a:spcPts val="400"/>
              </a:spcBef>
              <a:spcAft>
                <a:spcPts val="0"/>
              </a:spcAft>
              <a:buNone/>
            </a:pPr>
            <a:r>
              <a:rPr lang="en-US"/>
              <a:t>Basic</a:t>
            </a:r>
            <a:endParaRPr/>
          </a:p>
        </p:txBody>
      </p:sp>
      <p:sp>
        <p:nvSpPr>
          <p:cNvPr id="61" name="Google Shape;61;g2835d488c8b_0_9"/>
          <p:cNvSpPr txBox="1">
            <a:spLocks noGrp="1"/>
          </p:cNvSpPr>
          <p:nvPr>
            <p:ph type="body" idx="2"/>
          </p:nvPr>
        </p:nvSpPr>
        <p:spPr>
          <a:xfrm>
            <a:off x="457200" y="1631156"/>
            <a:ext cx="4040100" cy="2814000"/>
          </a:xfrm>
          <a:prstGeom prst="rect">
            <a:avLst/>
          </a:prstGeom>
        </p:spPr>
        <p:txBody>
          <a:bodyPr spcFirstLastPara="1" wrap="square" lIns="91425" tIns="45700" rIns="91425" bIns="45700" anchor="t" anchorCtr="0">
            <a:noAutofit/>
          </a:bodyPr>
          <a:lstStyle/>
          <a:p>
            <a:pPr marL="457200" lvl="0" indent="-355600" algn="l" rtl="0">
              <a:spcBef>
                <a:spcPts val="480"/>
              </a:spcBef>
              <a:spcAft>
                <a:spcPts val="0"/>
              </a:spcAft>
              <a:buSzPts val="2000"/>
              <a:buChar char="•"/>
            </a:pPr>
            <a:r>
              <a:rPr lang="en-US" sz="2000"/>
              <a:t>Use if you are </a:t>
            </a:r>
            <a:r>
              <a:rPr lang="en-US" sz="2000" i="1"/>
              <a:t>not </a:t>
            </a:r>
            <a:r>
              <a:rPr lang="en-US" sz="2000"/>
              <a:t>including a submitted/published article</a:t>
            </a:r>
            <a:endParaRPr sz="2000"/>
          </a:p>
          <a:p>
            <a:pPr marL="457200" lvl="0" indent="-355600" algn="l" rtl="0">
              <a:spcBef>
                <a:spcPts val="0"/>
              </a:spcBef>
              <a:spcAft>
                <a:spcPts val="0"/>
              </a:spcAft>
              <a:buSzPts val="2000"/>
              <a:buChar char="•"/>
            </a:pPr>
            <a:r>
              <a:rPr lang="en-US" sz="2000"/>
              <a:t>Comprehensive reference list</a:t>
            </a:r>
            <a:endParaRPr sz="2000"/>
          </a:p>
          <a:p>
            <a:pPr marL="457200" lvl="0" indent="0" algn="l" rtl="0">
              <a:spcBef>
                <a:spcPts val="480"/>
              </a:spcBef>
              <a:spcAft>
                <a:spcPts val="0"/>
              </a:spcAft>
              <a:buNone/>
            </a:pPr>
            <a:endParaRPr sz="2000"/>
          </a:p>
        </p:txBody>
      </p:sp>
      <p:sp>
        <p:nvSpPr>
          <p:cNvPr id="62" name="Google Shape;62;g2835d488c8b_0_9"/>
          <p:cNvSpPr txBox="1">
            <a:spLocks noGrp="1"/>
          </p:cNvSpPr>
          <p:nvPr>
            <p:ph type="body" idx="3"/>
          </p:nvPr>
        </p:nvSpPr>
        <p:spPr>
          <a:xfrm>
            <a:off x="4645026" y="1151335"/>
            <a:ext cx="4041900" cy="479700"/>
          </a:xfrm>
          <a:prstGeom prst="rect">
            <a:avLst/>
          </a:prstGeom>
        </p:spPr>
        <p:txBody>
          <a:bodyPr spcFirstLastPara="1" wrap="square" lIns="91425" tIns="45700" rIns="91425" bIns="45700" anchor="b" anchorCtr="0">
            <a:normAutofit/>
          </a:bodyPr>
          <a:lstStyle/>
          <a:p>
            <a:pPr marL="0" lvl="0" indent="0" algn="l" rtl="0">
              <a:spcBef>
                <a:spcPts val="400"/>
              </a:spcBef>
              <a:spcAft>
                <a:spcPts val="0"/>
              </a:spcAft>
              <a:buNone/>
            </a:pPr>
            <a:r>
              <a:rPr lang="en-US"/>
              <a:t>Multi-Article</a:t>
            </a:r>
            <a:endParaRPr/>
          </a:p>
        </p:txBody>
      </p:sp>
      <p:sp>
        <p:nvSpPr>
          <p:cNvPr id="63" name="Google Shape;63;g2835d488c8b_0_9"/>
          <p:cNvSpPr txBox="1">
            <a:spLocks noGrp="1"/>
          </p:cNvSpPr>
          <p:nvPr>
            <p:ph type="body" idx="4"/>
          </p:nvPr>
        </p:nvSpPr>
        <p:spPr>
          <a:xfrm>
            <a:off x="4645026" y="1586831"/>
            <a:ext cx="4041900" cy="2814000"/>
          </a:xfrm>
          <a:prstGeom prst="rect">
            <a:avLst/>
          </a:prstGeom>
        </p:spPr>
        <p:txBody>
          <a:bodyPr spcFirstLastPara="1" wrap="square" lIns="91425" tIns="45700" rIns="91425" bIns="45700" anchor="t" anchorCtr="0">
            <a:noAutofit/>
          </a:bodyPr>
          <a:lstStyle/>
          <a:p>
            <a:pPr marL="457200" lvl="0" indent="-355600" algn="l" rtl="0">
              <a:spcBef>
                <a:spcPts val="480"/>
              </a:spcBef>
              <a:spcAft>
                <a:spcPts val="0"/>
              </a:spcAft>
              <a:buSzPts val="2000"/>
              <a:buChar char="•"/>
            </a:pPr>
            <a:r>
              <a:rPr lang="en-US" sz="2000"/>
              <a:t>Use if you </a:t>
            </a:r>
            <a:r>
              <a:rPr lang="en-US" sz="2000" i="1"/>
              <a:t>are </a:t>
            </a:r>
            <a:r>
              <a:rPr lang="en-US" sz="2000"/>
              <a:t>including a submitted/published article</a:t>
            </a:r>
            <a:endParaRPr sz="2000"/>
          </a:p>
          <a:p>
            <a:pPr marL="457200" lvl="0" indent="-355600" algn="l" rtl="0">
              <a:spcBef>
                <a:spcPts val="0"/>
              </a:spcBef>
              <a:spcAft>
                <a:spcPts val="0"/>
              </a:spcAft>
              <a:buSzPts val="2000"/>
              <a:buChar char="•"/>
            </a:pPr>
            <a:r>
              <a:rPr lang="en-US" sz="2000"/>
              <a:t>Reference list after every chapter, </a:t>
            </a:r>
            <a:r>
              <a:rPr lang="en-US" sz="2000" i="1"/>
              <a:t>no</a:t>
            </a:r>
            <a:r>
              <a:rPr lang="en-US" i="1"/>
              <a:t> </a:t>
            </a:r>
            <a:r>
              <a:rPr lang="en-US" sz="2000"/>
              <a:t>comprehensive list</a:t>
            </a:r>
            <a:endParaRPr sz="2000"/>
          </a:p>
          <a:p>
            <a:pPr marL="457200" lvl="0" indent="-355600" algn="l" rtl="0">
              <a:spcBef>
                <a:spcPts val="0"/>
              </a:spcBef>
              <a:spcAft>
                <a:spcPts val="0"/>
              </a:spcAft>
              <a:buSzPts val="2000"/>
              <a:buChar char="•"/>
            </a:pPr>
            <a:r>
              <a:rPr lang="en-US" sz="2000"/>
              <a:t>Required to submit journal guidelines, co-author permissions, author agreement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g2683fe592c1_0_4"/>
          <p:cNvSpPr txBox="1">
            <a:spLocks noGrp="1"/>
          </p:cNvSpPr>
          <p:nvPr>
            <p:ph type="title"/>
          </p:nvPr>
        </p:nvSpPr>
        <p:spPr>
          <a:xfrm>
            <a:off x="457200" y="205979"/>
            <a:ext cx="8229600" cy="857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3600"/>
              <a:buNone/>
            </a:pPr>
            <a:r>
              <a:rPr lang="en-US"/>
              <a:t>Graduate School YouTube Channel</a:t>
            </a:r>
            <a:endParaRPr/>
          </a:p>
        </p:txBody>
      </p:sp>
      <p:sp>
        <p:nvSpPr>
          <p:cNvPr id="69" name="Google Shape;69;g2683fe592c1_0_4"/>
          <p:cNvSpPr txBox="1">
            <a:spLocks noGrp="1"/>
          </p:cNvSpPr>
          <p:nvPr>
            <p:ph type="body" idx="1"/>
          </p:nvPr>
        </p:nvSpPr>
        <p:spPr>
          <a:xfrm>
            <a:off x="457200" y="1200151"/>
            <a:ext cx="8229600" cy="3259200"/>
          </a:xfrm>
          <a:prstGeom prst="rect">
            <a:avLst/>
          </a:prstGeom>
          <a:noFill/>
          <a:ln>
            <a:noFill/>
          </a:ln>
        </p:spPr>
        <p:txBody>
          <a:bodyPr spcFirstLastPara="1" wrap="square" lIns="91425" tIns="45700" rIns="91425" bIns="45700" anchor="t" anchorCtr="0">
            <a:noAutofit/>
          </a:bodyPr>
          <a:lstStyle/>
          <a:p>
            <a:pPr marL="457200" lvl="0" indent="-431800" algn="l" rtl="0">
              <a:lnSpc>
                <a:spcPct val="100000"/>
              </a:lnSpc>
              <a:spcBef>
                <a:spcPts val="640"/>
              </a:spcBef>
              <a:spcAft>
                <a:spcPts val="0"/>
              </a:spcAft>
              <a:buSzPts val="3200"/>
              <a:buChar char="•"/>
            </a:pPr>
            <a:r>
              <a:rPr lang="en-US" u="sng">
                <a:solidFill>
                  <a:schemeClr val="hlink"/>
                </a:solidFill>
                <a:hlinkClick r:id="rId3"/>
              </a:rPr>
              <a:t>Formatting playlist</a:t>
            </a:r>
            <a:endParaRPr/>
          </a:p>
          <a:p>
            <a:pPr marL="457200" lvl="0" indent="-431800" algn="l" rtl="0">
              <a:lnSpc>
                <a:spcPct val="100000"/>
              </a:lnSpc>
              <a:spcBef>
                <a:spcPts val="0"/>
              </a:spcBef>
              <a:spcAft>
                <a:spcPts val="0"/>
              </a:spcAft>
              <a:buSzPts val="3200"/>
              <a:buChar char="•"/>
            </a:pPr>
            <a:r>
              <a:rPr lang="en-US" u="sng">
                <a:solidFill>
                  <a:schemeClr val="hlink"/>
                </a:solidFill>
                <a:hlinkClick r:id="rId4"/>
              </a:rPr>
              <a:t>Common Comments playlist</a:t>
            </a:r>
            <a:endParaRPr/>
          </a:p>
          <a:p>
            <a:pPr marL="457200" lvl="0" indent="-431800" algn="l" rtl="0">
              <a:lnSpc>
                <a:spcPct val="100000"/>
              </a:lnSpc>
              <a:spcBef>
                <a:spcPts val="0"/>
              </a:spcBef>
              <a:spcAft>
                <a:spcPts val="0"/>
              </a:spcAft>
              <a:buSzPts val="3200"/>
              <a:buChar char="•"/>
            </a:pPr>
            <a:r>
              <a:rPr lang="en-US" u="sng">
                <a:solidFill>
                  <a:schemeClr val="hlink"/>
                </a:solidFill>
                <a:hlinkClick r:id="rId5"/>
              </a:rPr>
              <a:t>Using Vireo playlist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6" name="Google Shape;76;g218713cf314_0_19" descr="This image is a picture of the Writing and Resources listed on the Thesis and Dissertation webpage. The text says: &#10;&#10;Writing and Research Resources&#10;&#10;TWU offers various resources to assist you with your writing and research:&#10;&#10;The Write Site offers peer-led tutoring in online and in-person formats&#10;&#10;The CRDA can assist with proposal development, data collection, pre-analysis, analysis as well as the presentation of findings&#10;&#10;Subject Librarians can help you research more efficiently and effectively&#10;&#10;The library also offers physical copies and digital access to the most common style guide manuals through their Writing &amp; Citing LibGuide.&#10;&#10;For extra style guide assistance, please refer to the Graduate School Resource Guide for your selected style guide:&#10;&#10;ACS 3&#10;AMA 11&#10;APA 7&#10;ASA 6&#10;Chicago 17&#10;MLA 9" title="Writing and Resources accordion"/>
          <p:cNvPicPr preferRelativeResize="0"/>
          <p:nvPr/>
        </p:nvPicPr>
        <p:blipFill>
          <a:blip r:embed="rId3">
            <a:alphaModFix/>
          </a:blip>
          <a:stretch>
            <a:fillRect/>
          </a:stretch>
        </p:blipFill>
        <p:spPr>
          <a:xfrm>
            <a:off x="5598225" y="992975"/>
            <a:ext cx="3164300" cy="2626376"/>
          </a:xfrm>
          <a:prstGeom prst="rect">
            <a:avLst/>
          </a:prstGeom>
          <a:noFill/>
          <a:ln>
            <a:noFill/>
          </a:ln>
        </p:spPr>
      </p:pic>
      <p:sp>
        <p:nvSpPr>
          <p:cNvPr id="75" name="Google Shape;75;g218713cf314_0_19"/>
          <p:cNvSpPr txBox="1">
            <a:spLocks noGrp="1"/>
          </p:cNvSpPr>
          <p:nvPr>
            <p:ph type="body" idx="1"/>
          </p:nvPr>
        </p:nvSpPr>
        <p:spPr>
          <a:xfrm>
            <a:off x="457200" y="992975"/>
            <a:ext cx="5373600" cy="3259200"/>
          </a:xfrm>
          <a:prstGeom prst="rect">
            <a:avLst/>
          </a:prstGeom>
          <a:noFill/>
          <a:ln>
            <a:noFill/>
          </a:ln>
        </p:spPr>
        <p:txBody>
          <a:bodyPr spcFirstLastPara="1" wrap="square" lIns="91425" tIns="45700" rIns="91425" bIns="45700" anchor="t" anchorCtr="0">
            <a:noAutofit/>
          </a:bodyPr>
          <a:lstStyle/>
          <a:p>
            <a:pPr marL="457200" lvl="0" indent="-381000" algn="l" rtl="0">
              <a:lnSpc>
                <a:spcPct val="100000"/>
              </a:lnSpc>
              <a:spcBef>
                <a:spcPts val="640"/>
              </a:spcBef>
              <a:spcAft>
                <a:spcPts val="0"/>
              </a:spcAft>
              <a:buSzPts val="2400"/>
              <a:buChar char="•"/>
            </a:pPr>
            <a:r>
              <a:rPr lang="en-US" sz="2400"/>
              <a:t>Writing assistance: </a:t>
            </a:r>
            <a:r>
              <a:rPr lang="en-US" sz="2400" u="sng">
                <a:solidFill>
                  <a:schemeClr val="hlink"/>
                </a:solidFill>
                <a:hlinkClick r:id="rId4"/>
              </a:rPr>
              <a:t>TWU Write Site</a:t>
            </a:r>
            <a:r>
              <a:rPr lang="en-US" sz="2400"/>
              <a:t>, Resource Guides -&gt;</a:t>
            </a:r>
            <a:endParaRPr sz="2400"/>
          </a:p>
          <a:p>
            <a:pPr marL="457200" lvl="0" indent="-381000" algn="l" rtl="0">
              <a:lnSpc>
                <a:spcPct val="100000"/>
              </a:lnSpc>
              <a:spcBef>
                <a:spcPts val="640"/>
              </a:spcBef>
              <a:spcAft>
                <a:spcPts val="0"/>
              </a:spcAft>
              <a:buSzPts val="2400"/>
              <a:buChar char="•"/>
            </a:pPr>
            <a:r>
              <a:rPr lang="en-US" sz="2400"/>
              <a:t>Research design assistance: </a:t>
            </a:r>
            <a:r>
              <a:rPr lang="en-US" sz="2400" u="sng">
                <a:solidFill>
                  <a:schemeClr val="hlink"/>
                </a:solidFill>
                <a:hlinkClick r:id="rId5"/>
              </a:rPr>
              <a:t>TWU CRDA</a:t>
            </a:r>
            <a:r>
              <a:rPr lang="en-US" sz="2400"/>
              <a:t>, </a:t>
            </a:r>
            <a:r>
              <a:rPr lang="en-US" sz="2400" u="sng">
                <a:solidFill>
                  <a:schemeClr val="hlink"/>
                </a:solidFill>
                <a:hlinkClick r:id="rId6"/>
              </a:rPr>
              <a:t>Subject Librarians</a:t>
            </a:r>
            <a:r>
              <a:rPr lang="en-US" sz="2400"/>
              <a:t> </a:t>
            </a:r>
            <a:endParaRPr sz="2400"/>
          </a:p>
          <a:p>
            <a:pPr marL="457200" lvl="0" indent="0" algn="l" rtl="0">
              <a:lnSpc>
                <a:spcPct val="50000"/>
              </a:lnSpc>
              <a:spcBef>
                <a:spcPts val="640"/>
              </a:spcBef>
              <a:spcAft>
                <a:spcPts val="0"/>
              </a:spcAft>
              <a:buSzPts val="3200"/>
              <a:buNone/>
            </a:pPr>
            <a:endParaRPr sz="2400"/>
          </a:p>
          <a:p>
            <a:pPr marL="457200" lvl="0" indent="-381000" algn="l" rtl="0">
              <a:lnSpc>
                <a:spcPct val="100000"/>
              </a:lnSpc>
              <a:spcBef>
                <a:spcPts val="640"/>
              </a:spcBef>
              <a:spcAft>
                <a:spcPts val="0"/>
              </a:spcAft>
              <a:buSzPts val="2400"/>
              <a:buChar char="•"/>
            </a:pPr>
            <a:r>
              <a:rPr lang="en-US" sz="2400"/>
              <a:t>De-stress: </a:t>
            </a:r>
            <a:r>
              <a:rPr lang="en-US" sz="2400" u="sng">
                <a:solidFill>
                  <a:schemeClr val="hlink"/>
                </a:solidFill>
                <a:hlinkClick r:id="rId7"/>
              </a:rPr>
              <a:t>Health &amp; Wellbeing Initiative </a:t>
            </a:r>
            <a:endParaRPr sz="2400"/>
          </a:p>
        </p:txBody>
      </p:sp>
      <p:sp>
        <p:nvSpPr>
          <p:cNvPr id="74" name="Google Shape;74;g218713cf314_0_19"/>
          <p:cNvSpPr txBox="1">
            <a:spLocks noGrp="1"/>
          </p:cNvSpPr>
          <p:nvPr>
            <p:ph type="title"/>
          </p:nvPr>
        </p:nvSpPr>
        <p:spPr>
          <a:xfrm>
            <a:off x="457200" y="205979"/>
            <a:ext cx="8229600" cy="857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3600"/>
              <a:buNone/>
            </a:pPr>
            <a:r>
              <a:rPr lang="en-US"/>
              <a:t>Other Resources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g20ea33bc715_0_4"/>
          <p:cNvSpPr txBox="1">
            <a:spLocks noGrp="1"/>
          </p:cNvSpPr>
          <p:nvPr>
            <p:ph type="title"/>
          </p:nvPr>
        </p:nvSpPr>
        <p:spPr>
          <a:xfrm>
            <a:off x="457200" y="205979"/>
            <a:ext cx="8229600" cy="857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3600"/>
              <a:buNone/>
            </a:pPr>
            <a:r>
              <a:rPr lang="en-US"/>
              <a:t>Give Yourself Time</a:t>
            </a:r>
            <a:endParaRPr/>
          </a:p>
        </p:txBody>
      </p:sp>
      <p:sp>
        <p:nvSpPr>
          <p:cNvPr id="82" name="Google Shape;82;g20ea33bc715_0_4"/>
          <p:cNvSpPr txBox="1">
            <a:spLocks noGrp="1"/>
          </p:cNvSpPr>
          <p:nvPr>
            <p:ph type="body" idx="1"/>
          </p:nvPr>
        </p:nvSpPr>
        <p:spPr>
          <a:xfrm>
            <a:off x="457200" y="866600"/>
            <a:ext cx="4590300" cy="3259200"/>
          </a:xfrm>
          <a:prstGeom prst="rect">
            <a:avLst/>
          </a:prstGeom>
          <a:noFill/>
          <a:ln>
            <a:noFill/>
          </a:ln>
        </p:spPr>
        <p:txBody>
          <a:bodyPr spcFirstLastPara="1" wrap="square" lIns="91425" tIns="45700" rIns="91425" bIns="45700" anchor="t" anchorCtr="0">
            <a:noAutofit/>
          </a:bodyPr>
          <a:lstStyle/>
          <a:p>
            <a:pPr marL="457200" lvl="0" indent="-355600" algn="l" rtl="0">
              <a:lnSpc>
                <a:spcPct val="100000"/>
              </a:lnSpc>
              <a:spcBef>
                <a:spcPts val="640"/>
              </a:spcBef>
              <a:spcAft>
                <a:spcPts val="0"/>
              </a:spcAft>
              <a:buSzPts val="2000"/>
              <a:buChar char="•"/>
            </a:pPr>
            <a:r>
              <a:rPr lang="en-US" sz="2000"/>
              <a:t>The biggest mistakes we see are a result of rushing and procrastinating</a:t>
            </a:r>
            <a:endParaRPr sz="2000"/>
          </a:p>
          <a:p>
            <a:pPr marL="457200" lvl="0" indent="0" algn="l" rtl="0">
              <a:lnSpc>
                <a:spcPct val="100000"/>
              </a:lnSpc>
              <a:spcBef>
                <a:spcPts val="640"/>
              </a:spcBef>
              <a:spcAft>
                <a:spcPts val="0"/>
              </a:spcAft>
              <a:buSzPts val="3200"/>
              <a:buNone/>
            </a:pPr>
            <a:endParaRPr sz="2000"/>
          </a:p>
          <a:p>
            <a:pPr marL="457200" lvl="0" indent="-355600" algn="l" rtl="0">
              <a:lnSpc>
                <a:spcPct val="100000"/>
              </a:lnSpc>
              <a:spcBef>
                <a:spcPts val="640"/>
              </a:spcBef>
              <a:spcAft>
                <a:spcPts val="0"/>
              </a:spcAft>
              <a:buSzPts val="2000"/>
              <a:buChar char="•"/>
            </a:pPr>
            <a:r>
              <a:rPr lang="en-US" sz="2000"/>
              <a:t>Plan ahead to give yourself enough time to carefully and closely edit your document before you submit to the Graduate School. It will end up saving you a lot of time in the long run!</a:t>
            </a:r>
            <a:endParaRPr sz="2000" b="1"/>
          </a:p>
        </p:txBody>
      </p:sp>
      <p:sp>
        <p:nvSpPr>
          <p:cNvPr id="84" name="Google Shape;84;g20ea33bc715_0_4" descr="This is an arrow pointing at the image of the Graduation Deadline information. " title="Arrow"/>
          <p:cNvSpPr/>
          <p:nvPr/>
        </p:nvSpPr>
        <p:spPr>
          <a:xfrm>
            <a:off x="5187050" y="3082875"/>
            <a:ext cx="800100" cy="114300"/>
          </a:xfrm>
          <a:prstGeom prst="rightArrow">
            <a:avLst>
              <a:gd name="adj1" fmla="val 50000"/>
              <a:gd name="adj2" fmla="val 50000"/>
            </a:avLst>
          </a:prstGeom>
          <a:solidFill>
            <a:srgbClr val="800000"/>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83" name="Google Shape;83;g20ea33bc715_0_4" descr="This image depicts the information listed on the Graduation Deadlines page for Fall 2024.  It is a table with two columns. One column header reads Due Date, the other is Required Forms and Importation information.  &#10;&#10;DUE DATE&#10;Monday, August 19, 2024&#10;REQUIRED FORMS AND IMPORTANT INFO&#10;Early Deadline: To be eligible for December graduation you must be enrolled at TWU for the Fall 2024 term unless you submit all requirements for graduation to the Graduate School by August 19, 2024&#10;&#10;To meet Early Deadline, please submit the Early Deadline Form by August 19, 2024.&#10;&#10;The Early Deadline form cannot be used as an application for graduation. All students must submit an application for graduation online through WebAdvisor.&#10;&#10;DUE DATE&#10;Thursday, August, 29, 2024&#10;REQUIRED FORMS AND INFO&#10;Last day to file a Request for Reduced Tuition (code 3) [PDF]&#10;&#10;To qualify to reduced tuition students must meet all three of the following conditions:&#10;&#10;Have unconditional admission status.&#10;Be enrolled in thesis or dissertation only.*&#10;You must be a Texas resident.&#10;* Capstone enrollment does not qualify for reduced tuition.&#10;&#10;DUE DATE&#10;Wednesday, September 11, 2024&#10;REQUIRED FORMS AND INFO&#10;Last day to apply to graduate. File the online Application for December Graduation with the Graduate School.&#10;&#10;All Students completing their degree must apply to graduate regardless of whether or not they participate in the commencement ceremony.&#10;&#10;DUE DATE&#10;Friday, October 18&#10;REQUIRED FORMS AND INFO&#10;Final Defense Deadline&#10;&#10;DUE DATE&#10;Friday, October 25, 2024&#10;REQUIRED FORMS AND INFO&#10;Deadline to submit defended thesis or dissertation to department chair for review.&#10;&#10;DUE DATE&#10;Friday, November 15, 2024&#10;REQUIRED FORMS AND INFO&#10;Last day to Roll-Over your graduation to a future date (fees may apply).&#10;&#10;Please submit the Graduation Rollover Application [PDF] [PDF] &#10;&#10;Friday, November 15, 2024&#10;&#10;Last day to submit all requirements for graduation:&#10;&#10;See Thesis and Dissertation page for submission requirements.&#10;Students are encouraged to submit early if they are done. Submissions to the Graduate School are read in the order in which they are received.&#10;Certification of Completion:&#10;Department submits for Professional Paper, Exhibit/Recital, and Scholarly Project students.&#10;Certificate of Completion forms not required for coursework only programs.&#10;Please review the graduate catalog for more information for graduating students.&#10;&#10;" title="Graudation Deadlines example"/>
          <p:cNvPicPr preferRelativeResize="0"/>
          <p:nvPr/>
        </p:nvPicPr>
        <p:blipFill rotWithShape="1">
          <a:blip r:embed="rId3">
            <a:alphaModFix/>
          </a:blip>
          <a:srcRect l="288" r="288"/>
          <a:stretch/>
        </p:blipFill>
        <p:spPr>
          <a:xfrm>
            <a:off x="5987147" y="563350"/>
            <a:ext cx="2699650" cy="35233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512c3e7cdc_0_4"/>
          <p:cNvSpPr txBox="1">
            <a:spLocks noGrp="1"/>
          </p:cNvSpPr>
          <p:nvPr>
            <p:ph type="title"/>
          </p:nvPr>
        </p:nvSpPr>
        <p:spPr>
          <a:xfrm>
            <a:off x="457200" y="389929"/>
            <a:ext cx="8229600" cy="857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3600"/>
              <a:buNone/>
            </a:pPr>
            <a:r>
              <a:rPr lang="en-US"/>
              <a:t>Common Mistakes - Reader Review</a:t>
            </a:r>
            <a:endParaRPr/>
          </a:p>
        </p:txBody>
      </p:sp>
      <p:sp>
        <p:nvSpPr>
          <p:cNvPr id="90" name="Google Shape;90;g1512c3e7cdc_0_4"/>
          <p:cNvSpPr txBox="1">
            <a:spLocks noGrp="1"/>
          </p:cNvSpPr>
          <p:nvPr>
            <p:ph type="body" idx="2"/>
          </p:nvPr>
        </p:nvSpPr>
        <p:spPr>
          <a:xfrm>
            <a:off x="267775" y="1353450"/>
            <a:ext cx="8229600" cy="2537700"/>
          </a:xfrm>
          <a:prstGeom prst="rect">
            <a:avLst/>
          </a:prstGeom>
          <a:noFill/>
          <a:ln>
            <a:noFill/>
          </a:ln>
        </p:spPr>
        <p:txBody>
          <a:bodyPr spcFirstLastPara="1" wrap="square" lIns="91425" tIns="45700" rIns="91425" bIns="45700" anchor="t" anchorCtr="0">
            <a:noAutofit/>
          </a:bodyPr>
          <a:lstStyle/>
          <a:p>
            <a:pPr marL="457200" lvl="0" indent="-355600" algn="l" rtl="0">
              <a:lnSpc>
                <a:spcPct val="100000"/>
              </a:lnSpc>
              <a:spcBef>
                <a:spcPts val="0"/>
              </a:spcBef>
              <a:spcAft>
                <a:spcPts val="0"/>
              </a:spcAft>
              <a:buSzPts val="2000"/>
              <a:buChar char="●"/>
            </a:pPr>
            <a:r>
              <a:rPr lang="en-US" sz="2000"/>
              <a:t>Inconsistency </a:t>
            </a:r>
            <a:endParaRPr sz="2000"/>
          </a:p>
          <a:p>
            <a:pPr marL="457200" lvl="0" indent="0" algn="l" rtl="0">
              <a:lnSpc>
                <a:spcPct val="100000"/>
              </a:lnSpc>
              <a:spcBef>
                <a:spcPts val="0"/>
              </a:spcBef>
              <a:spcAft>
                <a:spcPts val="0"/>
              </a:spcAft>
              <a:buSzPts val="2400"/>
              <a:buNone/>
            </a:pPr>
            <a:endParaRPr sz="2000"/>
          </a:p>
          <a:p>
            <a:pPr marL="457200" lvl="0" indent="-355600" algn="l" rtl="0">
              <a:lnSpc>
                <a:spcPct val="100000"/>
              </a:lnSpc>
              <a:spcBef>
                <a:spcPts val="0"/>
              </a:spcBef>
              <a:spcAft>
                <a:spcPts val="0"/>
              </a:spcAft>
              <a:buSzPts val="2000"/>
              <a:buChar char="●"/>
            </a:pPr>
            <a:r>
              <a:rPr lang="en-US" sz="2000"/>
              <a:t>Incorrect citations/references </a:t>
            </a:r>
            <a:endParaRPr sz="2000"/>
          </a:p>
          <a:p>
            <a:pPr marL="457200" lvl="0" indent="0" algn="l" rtl="0">
              <a:lnSpc>
                <a:spcPct val="100000"/>
              </a:lnSpc>
              <a:spcBef>
                <a:spcPts val="0"/>
              </a:spcBef>
              <a:spcAft>
                <a:spcPts val="0"/>
              </a:spcAft>
              <a:buSzPts val="2400"/>
              <a:buNone/>
            </a:pPr>
            <a:endParaRPr sz="2000"/>
          </a:p>
          <a:p>
            <a:pPr marL="457200" lvl="0" indent="-355600" algn="l" rtl="0">
              <a:lnSpc>
                <a:spcPct val="100000"/>
              </a:lnSpc>
              <a:spcBef>
                <a:spcPts val="0"/>
              </a:spcBef>
              <a:spcAft>
                <a:spcPts val="0"/>
              </a:spcAft>
              <a:buSzPts val="2000"/>
              <a:buChar char="●"/>
            </a:pPr>
            <a:r>
              <a:rPr lang="en-US" sz="2000"/>
              <a:t>Style guide specific: abbreviations, number rules, verb tenses</a:t>
            </a:r>
            <a:endParaRPr sz="20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567</Words>
  <Application>Microsoft Macintosh PowerPoint</Application>
  <PresentationFormat>On-screen Show (16:9)</PresentationFormat>
  <Paragraphs>73</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Calibri</vt:lpstr>
      <vt:lpstr>Office Theme</vt:lpstr>
      <vt:lpstr>Thesis &amp; Dissertation Workshop</vt:lpstr>
      <vt:lpstr>A Brief Overview of the Process</vt:lpstr>
      <vt:lpstr>A Note About the Process</vt:lpstr>
      <vt:lpstr>Graduate School website</vt:lpstr>
      <vt:lpstr>New Technical Manual</vt:lpstr>
      <vt:lpstr>Graduate School YouTube Channel</vt:lpstr>
      <vt:lpstr>Other Resources</vt:lpstr>
      <vt:lpstr>Give Yourself Time</vt:lpstr>
      <vt:lpstr>Common Mistakes - Reader Review</vt:lpstr>
      <vt:lpstr>Common Mistakes - Formatter Review</vt:lpstr>
      <vt:lpstr>Table of Contents Examples: One Correct, One Incorrect</vt:lpstr>
      <vt:lpstr>So How Should You Avoid These? </vt:lpstr>
      <vt:lpstr>A Few Additional Tips </vt:lpstr>
      <vt:lpstr>Appointments &amp; Meetings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Thesis &amp; Dissertation Workshop</dc:title>
  <dc:creator>Diana</dc:creator>
  <cp:lastModifiedBy>Stewart, Elizabeth</cp:lastModifiedBy>
  <cp:revision>6</cp:revision>
  <dcterms:created xsi:type="dcterms:W3CDTF">2010-04-12T23:12:02Z</dcterms:created>
  <dcterms:modified xsi:type="dcterms:W3CDTF">2024-10-23T13:12:58Z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