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342" r:id="rId4"/>
    <p:sldId id="343" r:id="rId5"/>
    <p:sldId id="271" r:id="rId6"/>
    <p:sldId id="259" r:id="rId7"/>
    <p:sldId id="328" r:id="rId8"/>
    <p:sldId id="329" r:id="rId9"/>
    <p:sldId id="330" r:id="rId10"/>
    <p:sldId id="337" r:id="rId11"/>
    <p:sldId id="318" r:id="rId12"/>
    <p:sldId id="331" r:id="rId13"/>
    <p:sldId id="334" r:id="rId14"/>
    <p:sldId id="347" r:id="rId15"/>
    <p:sldId id="332" r:id="rId16"/>
    <p:sldId id="327" r:id="rId17"/>
    <p:sldId id="333" r:id="rId18"/>
    <p:sldId id="335" r:id="rId19"/>
    <p:sldId id="336" r:id="rId20"/>
    <p:sldId id="315" r:id="rId21"/>
    <p:sldId id="346" r:id="rId22"/>
    <p:sldId id="312" r:id="rId23"/>
    <p:sldId id="257" r:id="rId24"/>
  </p:sldIdLst>
  <p:sldSz cx="9144000" cy="5143500" type="screen16x9"/>
  <p:notesSz cx="6858000" cy="9144000"/>
  <p:defaultTextStyle>
    <a:defPPr>
      <a:defRPr lang="en-US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06" autoAdjust="0"/>
  </p:normalViewPr>
  <p:slideViewPr>
    <p:cSldViewPr>
      <p:cViewPr varScale="1">
        <p:scale>
          <a:sx n="114" d="100"/>
          <a:sy n="114" d="100"/>
        </p:scale>
        <p:origin x="71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38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3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7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1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9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77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5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57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7C0D8-E22E-46AA-8384-2B4F537FB300}" type="datetimeFigureOut">
              <a:rPr lang="en-US" smtClean="0"/>
              <a:t>02/16/2018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6066A-4B67-4619-B6DF-2948BF22D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08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4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9" algn="l" defTabSz="914354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1" indent="-228589" algn="l" defTabSz="9143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XsE_JdzpAbI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twu.edu/DPS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-38100"/>
            <a:ext cx="8991601" cy="85725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Be Pioneer Prepared: Active Shooter Awareness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6800" y="3486150"/>
            <a:ext cx="4953000" cy="1035843"/>
          </a:xfrm>
        </p:spPr>
        <p:txBody>
          <a:bodyPr>
            <a:noAutofit/>
          </a:bodyPr>
          <a:lstStyle/>
          <a:p>
            <a:pPr algn="l"/>
            <a:r>
              <a:rPr lang="en-US" i="1" dirty="0" smtClean="0"/>
              <a:t>2017/2018</a:t>
            </a:r>
            <a:endParaRPr lang="en-US" i="1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4" y="1028700"/>
            <a:ext cx="3886198" cy="1954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2857500"/>
            <a:ext cx="3886200" cy="20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286250"/>
            <a:ext cx="16764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099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-57150"/>
            <a:ext cx="8982502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Be Aware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79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17060"/>
            <a:ext cx="8610600" cy="9144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Survival Mindset (Situational Awareness) 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52500"/>
            <a:ext cx="8534400" cy="3829050"/>
          </a:xfrm>
        </p:spPr>
        <p:txBody>
          <a:bodyPr>
            <a:normAutofit/>
          </a:bodyPr>
          <a:lstStyle/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/>
              <a:t>Personal Responsibility = Situational </a:t>
            </a:r>
            <a:r>
              <a:rPr lang="en-US" sz="2800" dirty="0" smtClean="0"/>
              <a:t>Awareness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Survival Mindset Stages:</a:t>
            </a:r>
            <a:endParaRPr lang="en-US" sz="2800" dirty="0"/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000" dirty="0" smtClean="0"/>
              <a:t>Unaware (Not a place to be)</a:t>
            </a:r>
            <a:endParaRPr lang="en-US" sz="2000" dirty="0"/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000" dirty="0" smtClean="0"/>
              <a:t>Relaxed </a:t>
            </a:r>
            <a:r>
              <a:rPr lang="en-US" sz="2000" dirty="0"/>
              <a:t>but </a:t>
            </a:r>
            <a:r>
              <a:rPr lang="en-US" sz="2000" dirty="0" smtClean="0"/>
              <a:t>alert (Ideal to be in at all times)</a:t>
            </a:r>
            <a:endParaRPr lang="en-US" sz="2000" dirty="0"/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000" dirty="0" smtClean="0"/>
              <a:t>Something </a:t>
            </a:r>
            <a:r>
              <a:rPr lang="en-US" sz="2000" dirty="0"/>
              <a:t>appears </a:t>
            </a:r>
            <a:r>
              <a:rPr lang="en-US" sz="2000" dirty="0" smtClean="0"/>
              <a:t>wrong (When you seen an issue)</a:t>
            </a:r>
            <a:endParaRPr lang="en-US" sz="2000" dirty="0"/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000" dirty="0" smtClean="0"/>
              <a:t>Taking </a:t>
            </a:r>
            <a:r>
              <a:rPr lang="en-US" sz="2000" dirty="0"/>
              <a:t>action/fight or </a:t>
            </a:r>
            <a:r>
              <a:rPr lang="en-US" sz="2000" dirty="0" smtClean="0"/>
              <a:t>flight (Decision-making stage)</a:t>
            </a:r>
            <a:endParaRPr lang="en-US" sz="2000" dirty="0"/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000" dirty="0" smtClean="0"/>
              <a:t>Panic</a:t>
            </a:r>
            <a:r>
              <a:rPr lang="en-US" sz="2000" dirty="0"/>
              <a:t>, over reaction, under/no </a:t>
            </a:r>
            <a:r>
              <a:rPr lang="en-US" sz="2000" dirty="0" smtClean="0"/>
              <a:t>action (Result of Unaware)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420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17060"/>
            <a:ext cx="8610600" cy="9144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Three Stages of Disaster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028700"/>
            <a:ext cx="8004175" cy="3752850"/>
          </a:xfrm>
        </p:spPr>
        <p:txBody>
          <a:bodyPr>
            <a:normAutofit fontScale="77500" lnSpcReduction="20000"/>
          </a:bodyPr>
          <a:lstStyle/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Denial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Hear something that sounds like gunshots or a popping noise, then go straight to deliberation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Do not dismiss</a:t>
            </a:r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Deliberation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Must quickly make a choice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Realize stress could slow decision-making ability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Take deep breaths to calm self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Scripting and practicing</a:t>
            </a:r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Decisive Moment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Taking action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Acting with purpose and fully committing to actions</a:t>
            </a:r>
          </a:p>
          <a:p>
            <a:pPr marL="800060" lvl="1" indent="-342883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algn="l"/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540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-57150"/>
            <a:ext cx="8982502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Response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595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-57150"/>
            <a:ext cx="8982502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Taking Action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381000" y="1028700"/>
            <a:ext cx="8534400" cy="3371850"/>
          </a:xfrm>
        </p:spPr>
        <p:txBody>
          <a:bodyPr>
            <a:normAutofit/>
          </a:bodyPr>
          <a:lstStyle/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When to Report to DPS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Anytime a person threatens to commit or commits an act of violence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Abuses or threatens a person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Uses abusive, profane, or vulgar language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Prevents or disrupts use of the building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Places individuals in fear of injury</a:t>
            </a:r>
          </a:p>
          <a:p>
            <a:pPr lvl="1" algn="l"/>
            <a:endParaRPr lang="en-US" sz="2400" dirty="0"/>
          </a:p>
          <a:p>
            <a:pPr algn="l"/>
            <a:endParaRPr lang="en-US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58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-57150"/>
            <a:ext cx="8982502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Taking Action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381000" y="971550"/>
            <a:ext cx="8534400" cy="3371850"/>
          </a:xfrm>
        </p:spPr>
        <p:txBody>
          <a:bodyPr>
            <a:normAutofit fontScale="77500" lnSpcReduction="20000"/>
          </a:bodyPr>
          <a:lstStyle/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Notification of an Active Shooter event on campus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Hearing gunshots (If in the same building or close proximity)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Receiving Pioneer Alert (We never send these out as a drill! If you get this it is real!)</a:t>
            </a:r>
          </a:p>
          <a:p>
            <a:pPr marL="1371554" lvl="2" indent="-457200" algn="l">
              <a:buFont typeface="Wingdings" panose="05000000000000000000" pitchFamily="2" charset="2"/>
              <a:buChar char="Ø"/>
            </a:pPr>
            <a:r>
              <a:rPr lang="en-US" sz="2000" dirty="0" smtClean="0"/>
              <a:t>Phone (Text/voice)</a:t>
            </a:r>
          </a:p>
          <a:p>
            <a:pPr marL="1371554" lvl="2" indent="-457200" algn="l">
              <a:buFont typeface="Wingdings" panose="05000000000000000000" pitchFamily="2" charset="2"/>
              <a:buChar char="Ø"/>
            </a:pPr>
            <a:r>
              <a:rPr lang="en-US" sz="2000" dirty="0" smtClean="0"/>
              <a:t>Email</a:t>
            </a:r>
          </a:p>
          <a:p>
            <a:pPr marL="1371554" lvl="2" indent="-457200" algn="l">
              <a:buFont typeface="Wingdings" panose="05000000000000000000" pitchFamily="2" charset="2"/>
              <a:buChar char="Ø"/>
            </a:pPr>
            <a:r>
              <a:rPr lang="en-US" sz="2000" dirty="0" smtClean="0"/>
              <a:t>Social media (@</a:t>
            </a:r>
            <a:r>
              <a:rPr lang="en-US" sz="2000" dirty="0" err="1" smtClean="0"/>
              <a:t>PioneerAlert</a:t>
            </a:r>
            <a:r>
              <a:rPr lang="en-US" sz="2000" dirty="0" smtClean="0"/>
              <a:t>)</a:t>
            </a:r>
          </a:p>
          <a:p>
            <a:pPr marL="1371554" lvl="2" indent="-457200" algn="l">
              <a:buFont typeface="Wingdings" panose="05000000000000000000" pitchFamily="2" charset="2"/>
              <a:buChar char="Ø"/>
            </a:pPr>
            <a:r>
              <a:rPr lang="en-US" sz="2000" dirty="0" smtClean="0"/>
              <a:t>Desktop</a:t>
            </a:r>
          </a:p>
          <a:p>
            <a:pPr marL="1371554" lvl="2" indent="-457200" algn="l">
              <a:buFont typeface="Wingdings" panose="05000000000000000000" pitchFamily="2" charset="2"/>
              <a:buChar char="Ø"/>
            </a:pPr>
            <a:r>
              <a:rPr lang="en-US" sz="2000" dirty="0" smtClean="0"/>
              <a:t>Homepage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Update Pioneer Alert information through Pioneer Portal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*Lockdown sign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Be careful who you let in a locked door. It may be the shooter!</a:t>
            </a:r>
          </a:p>
          <a:p>
            <a:pPr marL="800060" lvl="1" indent="-342883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algn="l"/>
            <a:endParaRPr lang="en-US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033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300" y="-14501"/>
            <a:ext cx="9372600" cy="91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Taking Action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789036"/>
            <a:ext cx="8000999" cy="4297314"/>
          </a:xfrm>
        </p:spPr>
        <p:txBody>
          <a:bodyPr>
            <a:normAutofit fontScale="77500" lnSpcReduction="20000"/>
          </a:bodyPr>
          <a:lstStyle/>
          <a:p>
            <a:pPr algn="l"/>
            <a:endParaRPr lang="en-US" sz="16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Remember these steps (If in building with assailant)</a:t>
            </a:r>
            <a:endParaRPr lang="en-US" sz="3000" dirty="0"/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600" dirty="0" smtClean="0"/>
              <a:t>Run</a:t>
            </a:r>
          </a:p>
          <a:p>
            <a:pPr marL="1257254" lvl="2" indent="-342900" algn="l">
              <a:buFont typeface="Wingdings" panose="05000000000000000000" pitchFamily="2" charset="2"/>
              <a:buChar char="Ø"/>
            </a:pPr>
            <a:r>
              <a:rPr lang="en-US" sz="2200" dirty="0" smtClean="0"/>
              <a:t>Get out of the building if safe and possible</a:t>
            </a:r>
          </a:p>
          <a:p>
            <a:pPr marL="1257254" lvl="2" indent="-342900" algn="l">
              <a:buFont typeface="Wingdings" panose="05000000000000000000" pitchFamily="2" charset="2"/>
              <a:buChar char="Ø"/>
            </a:pPr>
            <a:r>
              <a:rPr lang="en-US" sz="2200" dirty="0" smtClean="0"/>
              <a:t>Once in a safe area outside of the building, call DPS to report</a:t>
            </a:r>
          </a:p>
          <a:p>
            <a:pPr marL="1714432" lvl="3" indent="-342900" algn="l">
              <a:buFont typeface="Wingdings" panose="05000000000000000000" pitchFamily="2" charset="2"/>
              <a:buChar char="ü"/>
            </a:pPr>
            <a:r>
              <a:rPr lang="en-US" sz="1800" dirty="0" smtClean="0"/>
              <a:t>Description of assailant</a:t>
            </a:r>
          </a:p>
          <a:p>
            <a:pPr marL="1714432" lvl="3" indent="-342900" algn="l">
              <a:buFont typeface="Wingdings" panose="05000000000000000000" pitchFamily="2" charset="2"/>
              <a:buChar char="ü"/>
            </a:pPr>
            <a:r>
              <a:rPr lang="en-US" sz="1800" dirty="0" smtClean="0"/>
              <a:t>Location of the shooting</a:t>
            </a:r>
          </a:p>
          <a:p>
            <a:pPr marL="1714432" lvl="3" indent="-342900" algn="l">
              <a:buFont typeface="Wingdings" panose="05000000000000000000" pitchFamily="2" charset="2"/>
              <a:buChar char="ü"/>
            </a:pPr>
            <a:r>
              <a:rPr lang="en-US" sz="1800" dirty="0" smtClean="0"/>
              <a:t>Do not provide information you don’t have</a:t>
            </a:r>
          </a:p>
          <a:p>
            <a:pPr marL="971527" lvl="1" indent="-514350" algn="l">
              <a:buFont typeface="Courier New" panose="02070309020205020404" pitchFamily="49" charset="0"/>
              <a:buChar char="o"/>
            </a:pPr>
            <a:r>
              <a:rPr lang="en-US" sz="2600" dirty="0" smtClean="0"/>
              <a:t>Hide (If unable to get out)</a:t>
            </a:r>
          </a:p>
          <a:p>
            <a:pPr marL="1257254" lvl="2" indent="-342900" algn="l">
              <a:buFont typeface="Wingdings" panose="05000000000000000000" pitchFamily="2" charset="2"/>
              <a:buChar char="Ø"/>
            </a:pPr>
            <a:r>
              <a:rPr lang="en-US" sz="2200" dirty="0" smtClean="0"/>
              <a:t>Lock yourself in a room and barricade door with heavy objects</a:t>
            </a:r>
          </a:p>
          <a:p>
            <a:pPr marL="1257254" lvl="2" indent="-342900" algn="l">
              <a:buFont typeface="Wingdings" panose="05000000000000000000" pitchFamily="2" charset="2"/>
              <a:buChar char="Ø"/>
            </a:pPr>
            <a:r>
              <a:rPr lang="en-US" sz="2200" dirty="0" smtClean="0"/>
              <a:t>Turn off the lights and remain completely silent</a:t>
            </a:r>
          </a:p>
          <a:p>
            <a:pPr marL="1257254" lvl="2" indent="-342900" algn="l">
              <a:buFont typeface="Wingdings" panose="05000000000000000000" pitchFamily="2" charset="2"/>
              <a:buChar char="Ø"/>
            </a:pPr>
            <a:r>
              <a:rPr lang="en-US" sz="2200" dirty="0" smtClean="0"/>
              <a:t>Do not use cell phone ( You want it dark and quite)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600" dirty="0" smtClean="0"/>
              <a:t>Fight</a:t>
            </a:r>
          </a:p>
          <a:p>
            <a:pPr marL="1257254" lvl="2" indent="-342900" algn="l">
              <a:buFont typeface="Wingdings" panose="05000000000000000000" pitchFamily="2" charset="2"/>
              <a:buChar char="Ø"/>
            </a:pPr>
            <a:r>
              <a:rPr lang="en-US" sz="2200" dirty="0" smtClean="0"/>
              <a:t>Distractors and attackers</a:t>
            </a:r>
          </a:p>
          <a:p>
            <a:pPr marL="1257254" lvl="2" indent="-342900" algn="l">
              <a:buFont typeface="Wingdings" panose="05000000000000000000" pitchFamily="2" charset="2"/>
              <a:buChar char="Ø"/>
            </a:pPr>
            <a:r>
              <a:rPr lang="en-US" sz="2200" dirty="0" smtClean="0"/>
              <a:t>Do not huddle for comfort instead spread out</a:t>
            </a:r>
          </a:p>
          <a:p>
            <a:pPr marL="1257254" lvl="2" indent="-342900" algn="l">
              <a:buFont typeface="Wingdings" panose="05000000000000000000" pitchFamily="2" charset="2"/>
              <a:buChar char="Ø"/>
            </a:pPr>
            <a:r>
              <a:rPr lang="en-US" sz="2200" dirty="0" smtClean="0"/>
              <a:t>Fully commit to action</a:t>
            </a:r>
          </a:p>
          <a:p>
            <a:pPr lvl="1" algn="l"/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921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300" y="-14501"/>
            <a:ext cx="9372600" cy="91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Taking Action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666750"/>
            <a:ext cx="8000999" cy="3954415"/>
          </a:xfrm>
        </p:spPr>
        <p:txBody>
          <a:bodyPr>
            <a:normAutofit/>
          </a:bodyPr>
          <a:lstStyle/>
          <a:p>
            <a:pPr algn="l"/>
            <a:endParaRPr lang="en-US" sz="16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If not in the building with the shooter:</a:t>
            </a:r>
            <a:endParaRPr lang="en-US" sz="2800" dirty="0"/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Maintain situational awareness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Stay off campus</a:t>
            </a:r>
          </a:p>
          <a:p>
            <a:pPr marL="971527" lvl="1" indent="-51435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Do not come on campus until it is safe</a:t>
            </a:r>
          </a:p>
          <a:p>
            <a:pPr marL="1257254" lvl="2" indent="-342900" algn="l">
              <a:buFont typeface="Wingdings" panose="05000000000000000000" pitchFamily="2" charset="2"/>
              <a:buChar char="Ø"/>
            </a:pPr>
            <a:r>
              <a:rPr lang="en-US" sz="2200" dirty="0" smtClean="0"/>
              <a:t>Notification from Pioneer Alert</a:t>
            </a:r>
          </a:p>
          <a:p>
            <a:pPr marL="1257254" lvl="2" indent="-342900" algn="l">
              <a:buFont typeface="Wingdings" panose="05000000000000000000" pitchFamily="2" charset="2"/>
              <a:buChar char="Ø"/>
            </a:pPr>
            <a:r>
              <a:rPr lang="en-US" sz="2200" dirty="0" smtClean="0"/>
              <a:t>We will send an “All Clear Message” when you can resume normal activities</a:t>
            </a:r>
          </a:p>
          <a:p>
            <a:pPr lvl="1" algn="l"/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083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300" y="-14501"/>
            <a:ext cx="9372600" cy="91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Police Response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789036"/>
            <a:ext cx="7238999" cy="4144914"/>
          </a:xfrm>
        </p:spPr>
        <p:txBody>
          <a:bodyPr>
            <a:normAutofit fontScale="77500" lnSpcReduction="20000"/>
          </a:bodyPr>
          <a:lstStyle/>
          <a:p>
            <a:pPr algn="l"/>
            <a:endParaRPr lang="en-US" sz="16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Priority for police</a:t>
            </a:r>
            <a:endParaRPr lang="en-US" sz="3000" dirty="0"/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600" dirty="0" smtClean="0"/>
              <a:t>Find the threat and stop it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600" dirty="0" smtClean="0"/>
              <a:t>Do not expect them to stop to provide medical assistance (First team will step over wounded to go after the threat. The next team will attend to the wounded)</a:t>
            </a:r>
          </a:p>
          <a:p>
            <a:pPr marL="971527" lvl="1" indent="-514350" algn="l">
              <a:buFont typeface="Courier New" panose="02070309020205020404" pitchFamily="49" charset="0"/>
              <a:buChar char="o"/>
            </a:pPr>
            <a:r>
              <a:rPr lang="en-US" sz="2600" dirty="0" smtClean="0"/>
              <a:t>Do not expect them to be able to speak with you in detail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800" dirty="0" smtClean="0"/>
              <a:t>When police arrive:</a:t>
            </a:r>
          </a:p>
          <a:p>
            <a:pPr marL="971527" lvl="1" indent="-51435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Follow commands</a:t>
            </a:r>
          </a:p>
          <a:p>
            <a:pPr marL="971527" lvl="1" indent="-51435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Show your hands</a:t>
            </a:r>
          </a:p>
          <a:p>
            <a:pPr marL="971527" lvl="1" indent="-51435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Do not make any sudden or aggressive movement toward them (Do not know who is a threat)</a:t>
            </a:r>
          </a:p>
          <a:p>
            <a:pPr marL="971527" lvl="1" indent="-51435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We are looking for the threat to stop the damage as soon as possible</a:t>
            </a:r>
          </a:p>
          <a:p>
            <a:pPr lvl="1" algn="l"/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4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300" y="-14501"/>
            <a:ext cx="9372600" cy="91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Medical Response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590550"/>
            <a:ext cx="8000999" cy="3954415"/>
          </a:xfrm>
        </p:spPr>
        <p:txBody>
          <a:bodyPr>
            <a:normAutofit/>
          </a:bodyPr>
          <a:lstStyle/>
          <a:p>
            <a:pPr algn="l"/>
            <a:endParaRPr lang="en-US" sz="16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EMS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Will be delayed until it is safe for them to enter a part of the building, but other officers come in to give aid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Provide first aid if possible to those who were injured</a:t>
            </a:r>
          </a:p>
          <a:p>
            <a:pPr marL="971527" lvl="1" indent="-51435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Seek training for first aid</a:t>
            </a:r>
          </a:p>
          <a:p>
            <a:pPr lvl="1" algn="l"/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81000" y="78105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151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-17060"/>
            <a:ext cx="7772400" cy="914400"/>
          </a:xfrm>
        </p:spPr>
        <p:txBody>
          <a:bodyPr>
            <a:normAutofit/>
          </a:bodyPr>
          <a:lstStyle/>
          <a:p>
            <a:r>
              <a:rPr lang="en-US" b="1" dirty="0"/>
              <a:t>Agenda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28700"/>
            <a:ext cx="8458200" cy="3371850"/>
          </a:xfrm>
        </p:spPr>
        <p:txBody>
          <a:bodyPr>
            <a:normAutofit/>
          </a:bodyPr>
          <a:lstStyle/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Be Pioneer Prepared!</a:t>
            </a:r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Background on Active Shooter Events</a:t>
            </a:r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Be Aware</a:t>
            </a:r>
            <a:endParaRPr lang="en-US" sz="2800" dirty="0"/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Response</a:t>
            </a:r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Next Steps</a:t>
            </a:r>
            <a:endParaRPr lang="en-US" sz="2800" dirty="0"/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/>
              <a:t>Questions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165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300" y="-14501"/>
            <a:ext cx="9372600" cy="91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Next Steps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60486"/>
            <a:ext cx="8153400" cy="3754390"/>
          </a:xfrm>
        </p:spPr>
        <p:txBody>
          <a:bodyPr>
            <a:normAutofit/>
          </a:bodyPr>
          <a:lstStyle/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Starts with prevention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Get to know your campus community</a:t>
            </a:r>
          </a:p>
          <a:p>
            <a:pPr marL="800077" lvl="1" indent="-3429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Be mindful of other’s behavior and do not hesitate to refer if concerned</a:t>
            </a:r>
          </a:p>
          <a:p>
            <a:pPr algn="l"/>
            <a:endParaRPr lang="en-US" sz="2800" dirty="0"/>
          </a:p>
          <a:p>
            <a:pPr marL="1257237" lvl="2" indent="-342883" algn="l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096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300" y="-14501"/>
            <a:ext cx="9372600" cy="91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Active Shooter Video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7928" y="1028700"/>
            <a:ext cx="8000999" cy="3954415"/>
          </a:xfrm>
        </p:spPr>
        <p:txBody>
          <a:bodyPr>
            <a:normAutofit/>
          </a:bodyPr>
          <a:lstStyle/>
          <a:p>
            <a:pPr lvl="1" algn="l"/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www.youtube.com/watch?v=XsE_JdzpAbI</a:t>
            </a:r>
            <a:endParaRPr lang="en-US" sz="2000" dirty="0" smtClean="0"/>
          </a:p>
          <a:p>
            <a:pPr lvl="1" algn="l"/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417276"/>
            <a:ext cx="1524000" cy="669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103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300" y="-14501"/>
            <a:ext cx="9372600" cy="9144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Contact Information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8200" y="931911"/>
            <a:ext cx="4495800" cy="375439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Sgt. D. </a:t>
            </a:r>
            <a:r>
              <a:rPr lang="en-US" sz="2400" dirty="0" err="1" smtClean="0"/>
              <a:t>Bundick</a:t>
            </a:r>
            <a:endParaRPr lang="en-US" sz="2400" dirty="0" smtClean="0"/>
          </a:p>
          <a:p>
            <a:pPr algn="l"/>
            <a:r>
              <a:rPr lang="en-US" sz="2400" dirty="0" smtClean="0"/>
              <a:t>Department of Public Safety</a:t>
            </a:r>
          </a:p>
          <a:p>
            <a:pPr algn="l"/>
            <a:r>
              <a:rPr lang="en-US" sz="2400" dirty="0" smtClean="0"/>
              <a:t>940 898-2911</a:t>
            </a:r>
          </a:p>
          <a:p>
            <a:pPr algn="l"/>
            <a:r>
              <a:rPr lang="en-US" sz="2400" dirty="0" smtClean="0"/>
              <a:t>dbundick@twu.edu</a:t>
            </a:r>
          </a:p>
          <a:p>
            <a:pPr algn="l"/>
            <a:endParaRPr lang="en-US" sz="24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81000" y="971550"/>
            <a:ext cx="4495800" cy="3754390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>
            <a:lvl1pPr marL="0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77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354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532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709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886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063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240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417" indent="0" algn="ctr" defTabSz="91435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smtClean="0"/>
              <a:t>Lt. Jennifer Niederhaus                                   Department of Public Safety</a:t>
            </a:r>
          </a:p>
          <a:p>
            <a:pPr algn="l"/>
            <a:r>
              <a:rPr lang="en-US" sz="2000" dirty="0" smtClean="0"/>
              <a:t>Texas Woman’s University</a:t>
            </a:r>
          </a:p>
          <a:p>
            <a:pPr algn="l"/>
            <a:r>
              <a:rPr lang="en-US" sz="2000" dirty="0" smtClean="0"/>
              <a:t>Phone: 940-898-2929</a:t>
            </a:r>
          </a:p>
          <a:p>
            <a:pPr algn="l"/>
            <a:r>
              <a:rPr lang="en-US" sz="2000" dirty="0" smtClean="0"/>
              <a:t>Email: jniederhaus@twu.edu    </a:t>
            </a:r>
          </a:p>
          <a:p>
            <a:pPr algn="l"/>
            <a:r>
              <a:rPr lang="en-US" sz="2000" dirty="0" smtClean="0"/>
              <a:t>Website: </a:t>
            </a:r>
            <a:r>
              <a:rPr lang="en-US" sz="2000" dirty="0" smtClean="0">
                <a:hlinkClick r:id="rId2"/>
              </a:rPr>
              <a:t>www.twu.edu/DPS</a:t>
            </a:r>
            <a:r>
              <a:rPr lang="en-US" sz="2000" dirty="0" smtClean="0"/>
              <a:t>  </a:t>
            </a:r>
          </a:p>
          <a:p>
            <a:pPr algn="l"/>
            <a:endParaRPr lang="en-US" sz="2400" dirty="0" smtClean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613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828800"/>
            <a:ext cx="6400800" cy="1314450"/>
          </a:xfrm>
        </p:spPr>
        <p:txBody>
          <a:bodyPr>
            <a:normAutofit/>
          </a:bodyPr>
          <a:lstStyle/>
          <a:p>
            <a:r>
              <a:rPr lang="en-US" sz="6600" b="1" dirty="0"/>
              <a:t>Questions?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880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-57150"/>
            <a:ext cx="8982502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Be Pioneer Prepared!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5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800100" y="-16207"/>
            <a:ext cx="10744200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Personal Preparedness Plan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2" y="914400"/>
            <a:ext cx="8915398" cy="4229100"/>
          </a:xfrm>
        </p:spPr>
        <p:txBody>
          <a:bodyPr>
            <a:normAutofit fontScale="92500" lnSpcReduction="20000"/>
          </a:bodyPr>
          <a:lstStyle/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/>
              <a:t>Make a plan</a:t>
            </a:r>
          </a:p>
          <a:p>
            <a:pPr marL="800060" lvl="1" indent="-342883" algn="l">
              <a:buFont typeface="Courier New" panose="02070309020205020404" pitchFamily="49" charset="0"/>
              <a:buChar char="o"/>
            </a:pPr>
            <a:r>
              <a:rPr lang="en-US" sz="2000" dirty="0"/>
              <a:t>Take time to speak with your family members and friends</a:t>
            </a:r>
            <a:endParaRPr lang="en-US" sz="1600" dirty="0"/>
          </a:p>
          <a:p>
            <a:pPr marL="800060" lvl="1" indent="-342883" algn="l">
              <a:buFont typeface="Courier New" panose="02070309020205020404" pitchFamily="49" charset="0"/>
              <a:buChar char="o"/>
            </a:pPr>
            <a:r>
              <a:rPr lang="en-US" sz="2000" dirty="0"/>
              <a:t>Create a communication plan</a:t>
            </a:r>
          </a:p>
          <a:p>
            <a:pPr marL="1257237" lvl="2" indent="-342883" algn="l">
              <a:buFont typeface="Wingdings" panose="05000000000000000000" pitchFamily="2" charset="2"/>
              <a:buChar char="Ø"/>
            </a:pPr>
            <a:r>
              <a:rPr lang="en-US" sz="1800" dirty="0"/>
              <a:t>Identify out-of-town contact</a:t>
            </a:r>
          </a:p>
          <a:p>
            <a:pPr marL="1257237" lvl="2" indent="-342883" algn="l">
              <a:buFont typeface="Wingdings" panose="05000000000000000000" pitchFamily="2" charset="2"/>
              <a:buChar char="Ø"/>
            </a:pPr>
            <a:r>
              <a:rPr lang="en-US" sz="1800" dirty="0"/>
              <a:t>Phone number for each family member or friend</a:t>
            </a:r>
          </a:p>
          <a:p>
            <a:pPr marL="1257237" lvl="2" indent="-342883" algn="l">
              <a:buFont typeface="Wingdings" panose="05000000000000000000" pitchFamily="2" charset="2"/>
              <a:buChar char="Ø"/>
            </a:pPr>
            <a:r>
              <a:rPr lang="en-US" sz="1800" dirty="0"/>
              <a:t>Designate a meeting place or rally point</a:t>
            </a:r>
          </a:p>
          <a:p>
            <a:pPr marL="800060" lvl="1" indent="-342883" algn="l">
              <a:buFont typeface="Courier New" panose="02070309020205020404" pitchFamily="49" charset="0"/>
              <a:buChar char="o"/>
            </a:pPr>
            <a:r>
              <a:rPr lang="en-US" sz="2000" dirty="0"/>
              <a:t>Document critical information about each family member or friend</a:t>
            </a:r>
          </a:p>
          <a:p>
            <a:pPr marL="1257237" lvl="2" indent="-342883" algn="l">
              <a:buFont typeface="Wingdings" panose="05000000000000000000" pitchFamily="2" charset="2"/>
              <a:buChar char="Ø"/>
            </a:pPr>
            <a:r>
              <a:rPr lang="en-US" sz="1600" dirty="0"/>
              <a:t>Name</a:t>
            </a:r>
          </a:p>
          <a:p>
            <a:pPr marL="1257237" lvl="2" indent="-342883" algn="l">
              <a:buFont typeface="Wingdings" panose="05000000000000000000" pitchFamily="2" charset="2"/>
              <a:buChar char="Ø"/>
            </a:pPr>
            <a:r>
              <a:rPr lang="en-US" sz="1600" dirty="0" smtClean="0"/>
              <a:t>Work </a:t>
            </a:r>
            <a:r>
              <a:rPr lang="en-US" sz="1600" dirty="0"/>
              <a:t>location and phone number</a:t>
            </a:r>
          </a:p>
          <a:p>
            <a:pPr marL="1257237" lvl="2" indent="-342883" algn="l">
              <a:buFont typeface="Wingdings" panose="05000000000000000000" pitchFamily="2" charset="2"/>
              <a:buChar char="Ø"/>
            </a:pPr>
            <a:r>
              <a:rPr lang="en-US" sz="1600" dirty="0"/>
              <a:t>Important medical information (Ex: Medications)</a:t>
            </a:r>
          </a:p>
          <a:p>
            <a:pPr marL="800060" lvl="1" indent="-342883" algn="l">
              <a:buFont typeface="Courier New" panose="02070309020205020404" pitchFamily="49" charset="0"/>
              <a:buChar char="o"/>
            </a:pPr>
            <a:r>
              <a:rPr lang="en-US" sz="2000" dirty="0"/>
              <a:t>Identify evacuation routes </a:t>
            </a:r>
            <a:r>
              <a:rPr lang="en-US" sz="2000" dirty="0" smtClean="0"/>
              <a:t>both </a:t>
            </a:r>
            <a:r>
              <a:rPr lang="en-US" sz="2000" dirty="0"/>
              <a:t>at work/school and at home</a:t>
            </a:r>
          </a:p>
          <a:p>
            <a:pPr marL="800060" lvl="1" indent="-342883" algn="l">
              <a:buFont typeface="Courier New" panose="02070309020205020404" pitchFamily="49" charset="0"/>
              <a:buChar char="o"/>
            </a:pPr>
            <a:r>
              <a:rPr lang="en-US" sz="2000" dirty="0"/>
              <a:t>Determine what you need in your disaster kit and put it together</a:t>
            </a:r>
          </a:p>
          <a:p>
            <a:pPr marL="1257237" lvl="2" indent="-342883" algn="l">
              <a:buFont typeface="Wingdings" panose="05000000000000000000" pitchFamily="2" charset="2"/>
              <a:buChar char="Ø"/>
            </a:pPr>
            <a:r>
              <a:rPr lang="en-US" sz="1600" dirty="0"/>
              <a:t>First aid kit</a:t>
            </a:r>
          </a:p>
          <a:p>
            <a:pPr marL="1257237" lvl="2" indent="-342883" algn="l">
              <a:buFont typeface="Wingdings" panose="05000000000000000000" pitchFamily="2" charset="2"/>
              <a:buChar char="Ø"/>
            </a:pPr>
            <a:r>
              <a:rPr lang="en-US" sz="1600" dirty="0"/>
              <a:t>Medication</a:t>
            </a:r>
          </a:p>
          <a:p>
            <a:pPr marL="1257237" lvl="2" indent="-342883" algn="l">
              <a:buFont typeface="Wingdings" panose="05000000000000000000" pitchFamily="2" charset="2"/>
              <a:buChar char="Ø"/>
            </a:pPr>
            <a:r>
              <a:rPr lang="en-US" sz="1600" dirty="0" smtClean="0"/>
              <a:t>cell </a:t>
            </a:r>
            <a:r>
              <a:rPr lang="en-US" sz="1600" dirty="0"/>
              <a:t>phone charger</a:t>
            </a:r>
          </a:p>
          <a:p>
            <a:pPr marL="800060" lvl="1" indent="-342883" algn="l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800060" lvl="1" indent="-342883" algn="l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marL="800060" lvl="1" indent="-342883" algn="l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1257237" lvl="2" indent="-342883" algn="l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1257237" lvl="2" indent="-342883" algn="l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34340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409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-57150"/>
            <a:ext cx="8982502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Background on Active Shooter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606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-17060"/>
            <a:ext cx="7772400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Definition of Active Shooter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28700"/>
            <a:ext cx="8153400" cy="3028950"/>
          </a:xfrm>
        </p:spPr>
        <p:txBody>
          <a:bodyPr>
            <a:normAutofit/>
          </a:bodyPr>
          <a:lstStyle/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One or more people engaged in attempting to kill as many people as possible</a:t>
            </a:r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Often go for an area where there is a large target or gathering of people</a:t>
            </a:r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Usually the individuals targeted are random</a:t>
            </a:r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Different than a hostage situation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373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-17060"/>
            <a:ext cx="7772400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Statistics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28700"/>
            <a:ext cx="8153400" cy="3028950"/>
          </a:xfrm>
        </p:spPr>
        <p:txBody>
          <a:bodyPr>
            <a:normAutofit/>
          </a:bodyPr>
          <a:lstStyle/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1994-2006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Average of 3 school shooter/year in US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42 total</a:t>
            </a:r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Post Virginia Tech (2007-Present)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Average of 16 school shootings/year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110 total</a:t>
            </a:r>
          </a:p>
          <a:p>
            <a:pPr marL="800060" lvl="1" indent="-342883" algn="l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592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-17060"/>
            <a:ext cx="7772400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Statistics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28700"/>
            <a:ext cx="8153400" cy="3028950"/>
          </a:xfrm>
        </p:spPr>
        <p:txBody>
          <a:bodyPr>
            <a:normAutofit lnSpcReduction="10000"/>
          </a:bodyPr>
          <a:lstStyle/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dirty="0" smtClean="0"/>
              <a:t>1994-2006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dirty="0" smtClean="0"/>
              <a:t>Average of 3 school shooter/year in US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dirty="0" smtClean="0"/>
              <a:t>42 total</a:t>
            </a:r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dirty="0" smtClean="0"/>
              <a:t>Post Virginia Tech (2007-Present)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dirty="0" smtClean="0"/>
              <a:t>Average of 16 school shootings/year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dirty="0" smtClean="0"/>
              <a:t>112 total</a:t>
            </a:r>
          </a:p>
          <a:p>
            <a:pPr marL="800060" lvl="1" indent="-342883" algn="l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360" y="4545211"/>
            <a:ext cx="1569641" cy="598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" y="2381"/>
            <a:ext cx="9139767" cy="5141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087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-17060"/>
            <a:ext cx="7772400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Profile of an Active Shooter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28700"/>
            <a:ext cx="8153400" cy="3028950"/>
          </a:xfrm>
        </p:spPr>
        <p:txBody>
          <a:bodyPr>
            <a:normAutofit/>
          </a:bodyPr>
          <a:lstStyle/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There is no distinct profile</a:t>
            </a:r>
          </a:p>
          <a:p>
            <a:pPr marL="342883" indent="-342883" algn="l">
              <a:buFont typeface="Arial" panose="020B0604020202020204" pitchFamily="34" charset="0"/>
              <a:buChar char="•"/>
            </a:pPr>
            <a:r>
              <a:rPr lang="en-US" sz="2800" dirty="0" smtClean="0"/>
              <a:t>However, there are signs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Threats made on social media 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Clues hidden in school work</a:t>
            </a:r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r>
              <a:rPr lang="en-US" sz="2400" dirty="0" smtClean="0"/>
              <a:t>Drastic changes in behavior</a:t>
            </a:r>
            <a:endParaRPr lang="en-US" sz="2400" dirty="0"/>
          </a:p>
          <a:p>
            <a:pPr marL="914377" lvl="1" indent="-457200" algn="l">
              <a:buFont typeface="Courier New" panose="02070309020205020404" pitchFamily="49" charset="0"/>
              <a:buChar char="o"/>
            </a:pP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381000" y="800100"/>
            <a:ext cx="8382000" cy="114300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4286250"/>
            <a:ext cx="18224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716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2694</TotalTime>
  <Words>851</Words>
  <Application>Microsoft Office PowerPoint</Application>
  <PresentationFormat>On-screen Show (16:9)</PresentationFormat>
  <Paragraphs>155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Courier New</vt:lpstr>
      <vt:lpstr>Wingdings</vt:lpstr>
      <vt:lpstr>Office Theme</vt:lpstr>
      <vt:lpstr>Be Pioneer Prepared: Active Shooter Awareness</vt:lpstr>
      <vt:lpstr>Agenda</vt:lpstr>
      <vt:lpstr>Be Pioneer Prepared!</vt:lpstr>
      <vt:lpstr>Personal Preparedness Plan</vt:lpstr>
      <vt:lpstr>Background on Active Shooter</vt:lpstr>
      <vt:lpstr>Definition of Active Shooter</vt:lpstr>
      <vt:lpstr>Statistics</vt:lpstr>
      <vt:lpstr>Statistics</vt:lpstr>
      <vt:lpstr>Profile of an Active Shooter</vt:lpstr>
      <vt:lpstr>Be Aware</vt:lpstr>
      <vt:lpstr>Survival Mindset (Situational Awareness) </vt:lpstr>
      <vt:lpstr>Three Stages of Disaster</vt:lpstr>
      <vt:lpstr>Response</vt:lpstr>
      <vt:lpstr>Taking Action</vt:lpstr>
      <vt:lpstr>Taking Action</vt:lpstr>
      <vt:lpstr>Taking Action</vt:lpstr>
      <vt:lpstr>Taking Action</vt:lpstr>
      <vt:lpstr>Police Response</vt:lpstr>
      <vt:lpstr>Medical Response</vt:lpstr>
      <vt:lpstr>Next Steps</vt:lpstr>
      <vt:lpstr>Active Shooter Video</vt:lpstr>
      <vt:lpstr>Contact Information</vt:lpstr>
      <vt:lpstr>PowerPoint Presentation</vt:lpstr>
    </vt:vector>
  </TitlesOfParts>
  <Company>Texas Woman's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 Pioneer Prepared!</dc:title>
  <dc:creator>Abbe, Gregory</dc:creator>
  <cp:lastModifiedBy>Wenzel, Marcus</cp:lastModifiedBy>
  <cp:revision>115</cp:revision>
  <dcterms:created xsi:type="dcterms:W3CDTF">2015-06-01T18:16:02Z</dcterms:created>
  <dcterms:modified xsi:type="dcterms:W3CDTF">2018-02-16T15:55:50Z</dcterms:modified>
</cp:coreProperties>
</file>