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4"/>
  </p:notesMasterIdLst>
  <p:handoutMasterIdLst>
    <p:handoutMasterId r:id="rId45"/>
  </p:handoutMasterIdLst>
  <p:sldIdLst>
    <p:sldId id="256" r:id="rId2"/>
    <p:sldId id="258" r:id="rId3"/>
    <p:sldId id="313" r:id="rId4"/>
    <p:sldId id="339" r:id="rId5"/>
    <p:sldId id="341" r:id="rId6"/>
    <p:sldId id="342" r:id="rId7"/>
    <p:sldId id="340" r:id="rId8"/>
    <p:sldId id="346" r:id="rId9"/>
    <p:sldId id="321" r:id="rId10"/>
    <p:sldId id="322" r:id="rId11"/>
    <p:sldId id="323" r:id="rId12"/>
    <p:sldId id="324" r:id="rId13"/>
    <p:sldId id="325" r:id="rId14"/>
    <p:sldId id="326" r:id="rId15"/>
    <p:sldId id="329" r:id="rId16"/>
    <p:sldId id="327" r:id="rId17"/>
    <p:sldId id="328" r:id="rId18"/>
    <p:sldId id="330" r:id="rId19"/>
    <p:sldId id="331" r:id="rId20"/>
    <p:sldId id="272" r:id="rId21"/>
    <p:sldId id="344" r:id="rId22"/>
    <p:sldId id="345" r:id="rId23"/>
    <p:sldId id="274" r:id="rId24"/>
    <p:sldId id="276" r:id="rId25"/>
    <p:sldId id="338" r:id="rId26"/>
    <p:sldId id="281" r:id="rId27"/>
    <p:sldId id="304" r:id="rId28"/>
    <p:sldId id="332" r:id="rId29"/>
    <p:sldId id="283" r:id="rId30"/>
    <p:sldId id="284" r:id="rId31"/>
    <p:sldId id="305" r:id="rId32"/>
    <p:sldId id="306" r:id="rId33"/>
    <p:sldId id="316" r:id="rId34"/>
    <p:sldId id="318" r:id="rId35"/>
    <p:sldId id="334" r:id="rId36"/>
    <p:sldId id="336" r:id="rId37"/>
    <p:sldId id="337" r:id="rId38"/>
    <p:sldId id="310" r:id="rId39"/>
    <p:sldId id="347" r:id="rId40"/>
    <p:sldId id="270" r:id="rId41"/>
    <p:sldId id="333" r:id="rId42"/>
    <p:sldId id="308" r:id="rId4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ptop" initials="L" lastIdx="7" clrIdx="0">
    <p:extLst>
      <p:ext uri="{19B8F6BF-5375-455C-9EA6-DF929625EA0E}">
        <p15:presenceInfo xmlns:p15="http://schemas.microsoft.com/office/powerpoint/2012/main" userId="Lapto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1" autoAdjust="0"/>
    <p:restoredTop sz="94660"/>
  </p:normalViewPr>
  <p:slideViewPr>
    <p:cSldViewPr>
      <p:cViewPr varScale="1">
        <p:scale>
          <a:sx n="86" d="100"/>
          <a:sy n="86" d="100"/>
        </p:scale>
        <p:origin x="84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9BF7935-A0CB-4430-8F9D-8BC323DD2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1036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A6C8AA8-251F-435B-9AF8-61DCA01FC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7225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C8AA8-251F-435B-9AF8-61DCA01FCBC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0842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C8AA8-251F-435B-9AF8-61DCA01FCBC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278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C8AA8-251F-435B-9AF8-61DCA01FCBC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9057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C8AA8-251F-435B-9AF8-61DCA01FCBC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3073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C8AA8-251F-435B-9AF8-61DCA01FCBC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801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Go back, to previous slide 12</a:t>
            </a:r>
            <a:r>
              <a:rPr lang="en-US" baseline="0" dirty="0" smtClean="0"/>
              <a:t> and modify one of the SLOs to make it measurable (contains all 4 components).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C8AA8-251F-435B-9AF8-61DCA01FCBCC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441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F01E6C2E-EE45-4298-8474-B25307FFEF15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E6C2E-EE45-4298-8474-B25307FFEF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E6C2E-EE45-4298-8474-B25307FFEF1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E6C2E-EE45-4298-8474-B25307FFEF1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F01E6C2E-EE45-4298-8474-B25307FFEF1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E6C2E-EE45-4298-8474-B25307FFEF1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E6C2E-EE45-4298-8474-B25307FFEF1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E6C2E-EE45-4298-8474-B25307FFEF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E6C2E-EE45-4298-8474-B25307FFEF1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E6C2E-EE45-4298-8474-B25307FFEF1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E6C2E-EE45-4298-8474-B25307FFEF1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01E6C2E-EE45-4298-8474-B25307FFEF15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mailto:grayscott@twu.edu" TargetMode="External"/><Relationship Id="rId2" Type="http://schemas.openxmlformats.org/officeDocument/2006/relationships/hyperlink" Target="mailto:tsenne@twu.edu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3581400"/>
            <a:ext cx="6858000" cy="1219200"/>
          </a:xfrm>
        </p:spPr>
        <p:txBody>
          <a:bodyPr/>
          <a:lstStyle/>
          <a:p>
            <a:pPr algn="l"/>
            <a:r>
              <a:rPr lang="en-US" dirty="0" smtClean="0"/>
              <a:t>Writing SLOs for Course Proposals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l"/>
            <a:r>
              <a:rPr lang="en-US" dirty="0" smtClean="0"/>
              <a:t>Terry A. Senne, Ph.D. &amp; Gray Scott, Ph.D. </a:t>
            </a:r>
          </a:p>
          <a:p>
            <a:pPr algn="l"/>
            <a:r>
              <a:rPr lang="en-US" dirty="0" smtClean="0"/>
              <a:t>September </a:t>
            </a:r>
            <a:r>
              <a:rPr lang="en-US" dirty="0" smtClean="0"/>
              <a:t>18, 2020</a:t>
            </a: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76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Principles of </a:t>
            </a:r>
            <a:r>
              <a:rPr lang="en-US" dirty="0" smtClean="0"/>
              <a:t>SLO Cooking, </a:t>
            </a:r>
            <a:r>
              <a:rPr lang="en-US" dirty="0" smtClean="0"/>
              <a:t>Part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good SLO focuses on what a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student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successfully completing the class 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should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be able to do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0800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Principles of </a:t>
            </a:r>
            <a:r>
              <a:rPr lang="en-US" dirty="0" smtClean="0"/>
              <a:t>SLO Cooking, </a:t>
            </a:r>
            <a:r>
              <a:rPr lang="en-US" dirty="0" smtClean="0"/>
              <a:t>Part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800600" cy="4800600"/>
          </a:xfrm>
        </p:spPr>
        <p:txBody>
          <a:bodyPr/>
          <a:lstStyle/>
          <a:p>
            <a:r>
              <a:rPr lang="en-US" dirty="0" smtClean="0"/>
              <a:t>A good SLO focuses on what a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student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successfully completing the class 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should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be able to do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096000" y="16002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Not a teacher!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2133600" y="1828800"/>
            <a:ext cx="381000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617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Principles of </a:t>
            </a:r>
            <a:r>
              <a:rPr lang="en-US" dirty="0" smtClean="0"/>
              <a:t>SLO Cooking, </a:t>
            </a:r>
            <a:r>
              <a:rPr lang="en-US" dirty="0" smtClean="0"/>
              <a:t>Part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800600" cy="4800600"/>
          </a:xfrm>
        </p:spPr>
        <p:txBody>
          <a:bodyPr/>
          <a:lstStyle/>
          <a:p>
            <a:r>
              <a:rPr lang="en-US" dirty="0" smtClean="0"/>
              <a:t>A good SLO focuses on what a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student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successfully completing the class 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should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be able to do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096000" y="1600200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That is: At the </a:t>
            </a:r>
            <a:r>
              <a:rPr lang="en-US" i="1" dirty="0" smtClean="0">
                <a:solidFill>
                  <a:srgbClr val="0070C0"/>
                </a:solidFill>
              </a:rPr>
              <a:t>end </a:t>
            </a:r>
            <a:r>
              <a:rPr lang="en-US" dirty="0" smtClean="0">
                <a:solidFill>
                  <a:srgbClr val="0070C0"/>
                </a:solidFill>
              </a:rPr>
              <a:t>of class. </a:t>
            </a:r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4953000" y="1828800"/>
            <a:ext cx="990600" cy="533400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294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Principles of </a:t>
            </a:r>
            <a:r>
              <a:rPr lang="en-US" dirty="0" smtClean="0"/>
              <a:t>SLO Cooking, </a:t>
            </a:r>
            <a:r>
              <a:rPr lang="en-US" dirty="0" smtClean="0"/>
              <a:t>Part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800600" cy="4800600"/>
          </a:xfrm>
        </p:spPr>
        <p:txBody>
          <a:bodyPr/>
          <a:lstStyle/>
          <a:p>
            <a:r>
              <a:rPr lang="en-US" dirty="0" smtClean="0"/>
              <a:t>A good SLO focuses on what a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student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successfully completing the class 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should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be able to do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096000" y="1600200"/>
            <a:ext cx="2590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This is the tricky one:</a:t>
            </a:r>
          </a:p>
          <a:p>
            <a:endParaRPr lang="en-US" dirty="0">
              <a:solidFill>
                <a:srgbClr val="00B050"/>
              </a:solidFill>
            </a:endParaRP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rgbClr val="00B050"/>
                </a:solidFill>
              </a:rPr>
              <a:t>Not knowledge, but what can they do </a:t>
            </a:r>
            <a:r>
              <a:rPr lang="en-US" i="1" dirty="0" smtClean="0">
                <a:solidFill>
                  <a:srgbClr val="00B050"/>
                </a:solidFill>
              </a:rPr>
              <a:t>with </a:t>
            </a:r>
            <a:r>
              <a:rPr lang="en-US" dirty="0" smtClean="0">
                <a:solidFill>
                  <a:srgbClr val="00B050"/>
                </a:solidFill>
              </a:rPr>
              <a:t>the knowledge.</a:t>
            </a:r>
          </a:p>
          <a:p>
            <a:pPr marL="342900" indent="-342900">
              <a:buAutoNum type="arabicPeriod"/>
            </a:pP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rot="10800000" flipV="1">
            <a:off x="4038600" y="1828800"/>
            <a:ext cx="1905000" cy="914400"/>
          </a:xfrm>
          <a:prstGeom prst="bentConnector3">
            <a:avLst>
              <a:gd name="adj1" fmla="val 16667"/>
            </a:avLst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920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Principles of </a:t>
            </a:r>
            <a:r>
              <a:rPr lang="en-US" dirty="0" smtClean="0"/>
              <a:t>SLO Cooking, </a:t>
            </a:r>
            <a:r>
              <a:rPr lang="en-US" dirty="0" smtClean="0"/>
              <a:t>Part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800600" cy="4800600"/>
          </a:xfrm>
        </p:spPr>
        <p:txBody>
          <a:bodyPr/>
          <a:lstStyle/>
          <a:p>
            <a:r>
              <a:rPr lang="en-US" dirty="0" smtClean="0"/>
              <a:t>A good SLO focuses on what a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student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successfully completing the class 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should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be able to do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096000" y="1600200"/>
            <a:ext cx="2590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This is the tricky one:</a:t>
            </a:r>
          </a:p>
          <a:p>
            <a:endParaRPr lang="en-US" dirty="0">
              <a:solidFill>
                <a:srgbClr val="00B050"/>
              </a:solidFill>
            </a:endParaRP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rgbClr val="00B050"/>
                </a:solidFill>
              </a:rPr>
              <a:t>Not knowledge, but what can they do </a:t>
            </a:r>
            <a:r>
              <a:rPr lang="en-US" i="1" dirty="0" smtClean="0">
                <a:solidFill>
                  <a:srgbClr val="00B050"/>
                </a:solidFill>
              </a:rPr>
              <a:t>with </a:t>
            </a:r>
            <a:r>
              <a:rPr lang="en-US" dirty="0" smtClean="0">
                <a:solidFill>
                  <a:srgbClr val="00B050"/>
                </a:solidFill>
              </a:rPr>
              <a:t>the knowledge.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rgbClr val="00B050"/>
                </a:solidFill>
              </a:rPr>
              <a:t>Not a process, but what that process enables them to accomplish. </a:t>
            </a:r>
          </a:p>
          <a:p>
            <a:pPr marL="342900" indent="-342900">
              <a:buAutoNum type="arabicPeriod"/>
            </a:pP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rot="10800000" flipV="1">
            <a:off x="4038600" y="1828800"/>
            <a:ext cx="1905000" cy="914400"/>
          </a:xfrm>
          <a:prstGeom prst="bentConnector3">
            <a:avLst>
              <a:gd name="adj1" fmla="val 16667"/>
            </a:avLst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9826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Principles of </a:t>
            </a:r>
            <a:r>
              <a:rPr lang="en-US" dirty="0" smtClean="0"/>
              <a:t>SLO Cooking, </a:t>
            </a:r>
            <a:r>
              <a:rPr lang="en-US" dirty="0" smtClean="0"/>
              <a:t>Part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800600" cy="4800600"/>
          </a:xfrm>
        </p:spPr>
        <p:txBody>
          <a:bodyPr/>
          <a:lstStyle/>
          <a:p>
            <a:r>
              <a:rPr lang="en-US" dirty="0" smtClean="0"/>
              <a:t>A good SLO focuses on what a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student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successfully completing the class 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should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be able to do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096000" y="1600200"/>
            <a:ext cx="2590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This is the tricky one:</a:t>
            </a:r>
          </a:p>
          <a:p>
            <a:endParaRPr lang="en-US" dirty="0">
              <a:solidFill>
                <a:srgbClr val="00B050"/>
              </a:solidFill>
            </a:endParaRP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rgbClr val="00B050"/>
                </a:solidFill>
              </a:rPr>
              <a:t>Not knowledge, but what can they do </a:t>
            </a:r>
            <a:r>
              <a:rPr lang="en-US" i="1" dirty="0" smtClean="0">
                <a:solidFill>
                  <a:srgbClr val="00B050"/>
                </a:solidFill>
              </a:rPr>
              <a:t>with </a:t>
            </a:r>
            <a:r>
              <a:rPr lang="en-US" dirty="0" smtClean="0">
                <a:solidFill>
                  <a:srgbClr val="00B050"/>
                </a:solidFill>
              </a:rPr>
              <a:t>the knowledge.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rgbClr val="00B050"/>
                </a:solidFill>
              </a:rPr>
              <a:t>Not a process, but what that process enables them to accomplish. </a:t>
            </a:r>
          </a:p>
          <a:p>
            <a:pPr marL="342900" indent="-342900">
              <a:buAutoNum type="arabicPeriod"/>
            </a:pPr>
            <a:endParaRPr lang="en-US" dirty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In other words, what </a:t>
            </a:r>
            <a:r>
              <a:rPr lang="en-US" i="1" dirty="0" smtClean="0">
                <a:solidFill>
                  <a:srgbClr val="00B050"/>
                </a:solidFill>
              </a:rPr>
              <a:t>exit competencies</a:t>
            </a:r>
            <a:r>
              <a:rPr lang="en-US" dirty="0" smtClean="0">
                <a:solidFill>
                  <a:srgbClr val="00B050"/>
                </a:solidFill>
              </a:rPr>
              <a:t> should students possess?</a:t>
            </a:r>
          </a:p>
          <a:p>
            <a:pPr marL="342900" indent="-342900">
              <a:buAutoNum type="arabicPeriod"/>
            </a:pP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rot="10800000" flipV="1">
            <a:off x="4038600" y="1828800"/>
            <a:ext cx="1905000" cy="914400"/>
          </a:xfrm>
          <a:prstGeom prst="bentConnector3">
            <a:avLst>
              <a:gd name="adj1" fmla="val 16667"/>
            </a:avLst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42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Principles of </a:t>
            </a:r>
            <a:r>
              <a:rPr lang="en-US" dirty="0" smtClean="0"/>
              <a:t>SLO Cooking, </a:t>
            </a:r>
            <a:r>
              <a:rPr lang="en-US" dirty="0" smtClean="0"/>
              <a:t>Part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good SLO is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measurable</a:t>
            </a:r>
            <a:endParaRPr lang="en-US" dirty="0" smtClean="0"/>
          </a:p>
          <a:p>
            <a:pPr lvl="1"/>
            <a:r>
              <a:rPr lang="en-US" dirty="0">
                <a:solidFill>
                  <a:srgbClr val="0070C0"/>
                </a:solidFill>
              </a:rPr>
              <a:t>d</a:t>
            </a:r>
            <a:r>
              <a:rPr lang="en-US" dirty="0" smtClean="0">
                <a:solidFill>
                  <a:srgbClr val="0070C0"/>
                </a:solidFill>
              </a:rPr>
              <a:t>etailed and specific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active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5076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Principles of </a:t>
            </a:r>
            <a:r>
              <a:rPr lang="en-US" dirty="0" smtClean="0"/>
              <a:t>SLO Cooking, </a:t>
            </a:r>
            <a:r>
              <a:rPr lang="en-US" dirty="0" smtClean="0"/>
              <a:t>Part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3657600" cy="4937760"/>
          </a:xfrm>
        </p:spPr>
        <p:txBody>
          <a:bodyPr/>
          <a:lstStyle/>
          <a:p>
            <a:r>
              <a:rPr lang="en-US" dirty="0" smtClean="0"/>
              <a:t>A good SLO is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measurable</a:t>
            </a:r>
            <a:endParaRPr lang="en-US" dirty="0" smtClean="0"/>
          </a:p>
          <a:p>
            <a:pPr lvl="1"/>
            <a:r>
              <a:rPr lang="en-US" dirty="0">
                <a:solidFill>
                  <a:srgbClr val="0070C0"/>
                </a:solidFill>
              </a:rPr>
              <a:t>d</a:t>
            </a:r>
            <a:r>
              <a:rPr lang="en-US" dirty="0" smtClean="0">
                <a:solidFill>
                  <a:srgbClr val="0070C0"/>
                </a:solidFill>
              </a:rPr>
              <a:t>etailed and specific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active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096000" y="1600200"/>
            <a:ext cx="2590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Put another way: Can the </a:t>
            </a:r>
            <a:r>
              <a:rPr lang="en-US" i="1" dirty="0" smtClean="0">
                <a:solidFill>
                  <a:srgbClr val="FF0000"/>
                </a:solidFill>
              </a:rPr>
              <a:t>learning</a:t>
            </a:r>
            <a:r>
              <a:rPr lang="en-US" dirty="0" smtClean="0">
                <a:solidFill>
                  <a:srgbClr val="FF0000"/>
                </a:solidFill>
              </a:rPr>
              <a:t>, as it’s framed here,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be identified or observed? (It’s difficult to tell whether someone honestly appreciates literature, for instance.)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2743200" y="1828800"/>
            <a:ext cx="3200400" cy="762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14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Principles of </a:t>
            </a:r>
            <a:r>
              <a:rPr lang="en-US" dirty="0" smtClean="0"/>
              <a:t>SLO Cooking, </a:t>
            </a:r>
            <a:r>
              <a:rPr lang="en-US" dirty="0" smtClean="0"/>
              <a:t>Part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3657600" cy="4937760"/>
          </a:xfrm>
        </p:spPr>
        <p:txBody>
          <a:bodyPr/>
          <a:lstStyle/>
          <a:p>
            <a:r>
              <a:rPr lang="en-US" dirty="0" smtClean="0"/>
              <a:t>A good SLO is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measurable</a:t>
            </a:r>
            <a:endParaRPr lang="en-US" dirty="0" smtClean="0"/>
          </a:p>
          <a:p>
            <a:pPr lvl="1"/>
            <a:r>
              <a:rPr lang="en-US" dirty="0">
                <a:solidFill>
                  <a:srgbClr val="0070C0"/>
                </a:solidFill>
              </a:rPr>
              <a:t>d</a:t>
            </a:r>
            <a:r>
              <a:rPr lang="en-US" dirty="0" smtClean="0">
                <a:solidFill>
                  <a:srgbClr val="0070C0"/>
                </a:solidFill>
              </a:rPr>
              <a:t>etailed and specific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active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096000" y="1600200"/>
            <a:ext cx="2590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Other types of aspirations, like goals, might be general and broad (“We want students to be life-long learners”), but a SLO points directly at something that the student should be able to do.</a:t>
            </a:r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3657600" y="1828800"/>
            <a:ext cx="2286000" cy="457200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856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Principles of </a:t>
            </a:r>
            <a:r>
              <a:rPr lang="en-US" dirty="0" smtClean="0"/>
              <a:t>SLO Cooking, </a:t>
            </a:r>
            <a:r>
              <a:rPr lang="en-US" dirty="0" smtClean="0"/>
              <a:t>Part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3657600" cy="4937760"/>
          </a:xfrm>
        </p:spPr>
        <p:txBody>
          <a:bodyPr/>
          <a:lstStyle/>
          <a:p>
            <a:r>
              <a:rPr lang="en-US" dirty="0" smtClean="0"/>
              <a:t>A good SLO is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measurable</a:t>
            </a:r>
            <a:endParaRPr lang="en-US" dirty="0" smtClean="0"/>
          </a:p>
          <a:p>
            <a:pPr lvl="1"/>
            <a:r>
              <a:rPr lang="en-US" dirty="0">
                <a:solidFill>
                  <a:srgbClr val="0070C0"/>
                </a:solidFill>
              </a:rPr>
              <a:t>d</a:t>
            </a:r>
            <a:r>
              <a:rPr lang="en-US" dirty="0" smtClean="0">
                <a:solidFill>
                  <a:srgbClr val="0070C0"/>
                </a:solidFill>
              </a:rPr>
              <a:t>etailed and specific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active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096000" y="1600200"/>
            <a:ext cx="2590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The key here is the verb: In general, you want an </a:t>
            </a:r>
            <a:r>
              <a:rPr lang="en-US" u="sng" dirty="0" smtClean="0">
                <a:solidFill>
                  <a:srgbClr val="00B050"/>
                </a:solidFill>
              </a:rPr>
              <a:t>action verb</a:t>
            </a:r>
            <a:r>
              <a:rPr lang="en-US" dirty="0" smtClean="0">
                <a:solidFill>
                  <a:srgbClr val="00B050"/>
                </a:solidFill>
              </a:rPr>
              <a:t>, like the ones categorized in Bloom’s Taxonomy. </a:t>
            </a:r>
            <a:endParaRPr lang="en-US" dirty="0">
              <a:solidFill>
                <a:srgbClr val="00B050"/>
              </a:solidFill>
            </a:endParaRPr>
          </a:p>
          <a:p>
            <a:endParaRPr lang="en-US" u="sng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Verbs like </a:t>
            </a:r>
            <a:r>
              <a:rPr lang="en-US" i="1" dirty="0" smtClean="0">
                <a:solidFill>
                  <a:srgbClr val="00B050"/>
                </a:solidFill>
              </a:rPr>
              <a:t>define, explain, evaluate, create, compare, design</a:t>
            </a:r>
            <a:r>
              <a:rPr lang="en-US" dirty="0" smtClean="0">
                <a:solidFill>
                  <a:srgbClr val="00B050"/>
                </a:solidFill>
              </a:rPr>
              <a:t>.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rot="10800000" flipV="1">
            <a:off x="2057400" y="1828800"/>
            <a:ext cx="3810000" cy="914400"/>
          </a:xfrm>
          <a:prstGeom prst="bentConnector3">
            <a:avLst>
              <a:gd name="adj1" fmla="val 50000"/>
            </a:avLst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918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Workshop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By the end of today’s workshop, participants will be able to</a:t>
            </a:r>
          </a:p>
          <a:p>
            <a:pPr marL="0" indent="0">
              <a:buNone/>
            </a:pPr>
            <a:endParaRPr lang="en-US" i="1" dirty="0" smtClean="0"/>
          </a:p>
          <a:p>
            <a:pPr lvl="1"/>
            <a:r>
              <a:rPr lang="en-US" dirty="0" smtClean="0"/>
              <a:t>Provide accurate and specific feedback on course proposal SLOs.</a:t>
            </a:r>
          </a:p>
          <a:p>
            <a:pPr marL="274320" lvl="1" indent="0">
              <a:buNone/>
            </a:pPr>
            <a:endParaRPr lang="en-US" dirty="0"/>
          </a:p>
          <a:p>
            <a:pPr lvl="1"/>
            <a:r>
              <a:rPr lang="en-US" dirty="0" smtClean="0"/>
              <a:t>Adapt or create one’s own course proposal SLOs in accordance with TWU guidelines.</a:t>
            </a:r>
          </a:p>
          <a:p>
            <a:pPr marL="27432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94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Components of Student Learning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It’s simple – Just remember your ABCCs!</a:t>
            </a:r>
          </a:p>
          <a:p>
            <a:pPr lvl="1">
              <a:spcAft>
                <a:spcPts val="1200"/>
              </a:spcAft>
            </a:pPr>
            <a:r>
              <a:rPr lang="en-US" b="1" dirty="0">
                <a:solidFill>
                  <a:srgbClr val="660033"/>
                </a:solidFill>
              </a:rPr>
              <a:t>A = Actor</a:t>
            </a:r>
            <a:r>
              <a:rPr lang="en-US" dirty="0">
                <a:solidFill>
                  <a:srgbClr val="660033"/>
                </a:solidFill>
              </a:rPr>
              <a:t> </a:t>
            </a:r>
            <a:r>
              <a:rPr lang="en-US" dirty="0"/>
              <a:t>(sometimes referred to as the </a:t>
            </a:r>
            <a:r>
              <a:rPr lang="en-US" i="1" dirty="0"/>
              <a:t>stem</a:t>
            </a:r>
            <a:r>
              <a:rPr lang="en-US" dirty="0"/>
              <a:t>) Identifies </a:t>
            </a:r>
            <a:r>
              <a:rPr lang="en-US" b="1" dirty="0"/>
              <a:t>who</a:t>
            </a:r>
            <a:r>
              <a:rPr lang="en-US" dirty="0"/>
              <a:t> will do the behavior, e.g. “The </a:t>
            </a:r>
            <a:r>
              <a:rPr lang="en-US" i="1" dirty="0"/>
              <a:t>student</a:t>
            </a:r>
            <a:r>
              <a:rPr lang="en-US" dirty="0"/>
              <a:t> will be able to…”</a:t>
            </a:r>
          </a:p>
          <a:p>
            <a:pPr lvl="1">
              <a:spcAft>
                <a:spcPts val="1200"/>
              </a:spcAft>
            </a:pPr>
            <a:r>
              <a:rPr lang="en-US" b="1" dirty="0">
                <a:solidFill>
                  <a:srgbClr val="660033"/>
                </a:solidFill>
              </a:rPr>
              <a:t>B = Behavior</a:t>
            </a:r>
            <a:r>
              <a:rPr lang="en-US" dirty="0">
                <a:solidFill>
                  <a:srgbClr val="660033"/>
                </a:solidFill>
              </a:rPr>
              <a:t> </a:t>
            </a:r>
            <a:r>
              <a:rPr lang="en-US" dirty="0"/>
              <a:t>(sometimes called an </a:t>
            </a:r>
            <a:r>
              <a:rPr lang="en-US" i="1" dirty="0"/>
              <a:t>action verb</a:t>
            </a:r>
            <a:r>
              <a:rPr lang="en-US" dirty="0"/>
              <a:t>) Identifies what the student will be able </a:t>
            </a:r>
            <a:r>
              <a:rPr lang="en-US" b="1" dirty="0"/>
              <a:t>to do</a:t>
            </a:r>
            <a:r>
              <a:rPr lang="en-US" dirty="0"/>
              <a:t>. Use Bloom’s Taxonomy.</a:t>
            </a:r>
          </a:p>
          <a:p>
            <a:pPr lvl="1">
              <a:spcAft>
                <a:spcPts val="1200"/>
              </a:spcAft>
            </a:pPr>
            <a:r>
              <a:rPr lang="en-US" b="1" dirty="0">
                <a:solidFill>
                  <a:srgbClr val="660033"/>
                </a:solidFill>
              </a:rPr>
              <a:t>C = Conditions</a:t>
            </a:r>
            <a:r>
              <a:rPr lang="en-US" dirty="0">
                <a:solidFill>
                  <a:srgbClr val="660033"/>
                </a:solidFill>
              </a:rPr>
              <a:t> </a:t>
            </a:r>
            <a:r>
              <a:rPr lang="en-US" dirty="0"/>
              <a:t>(specific details) Identifies </a:t>
            </a:r>
            <a:r>
              <a:rPr lang="en-US" b="1" dirty="0"/>
              <a:t>context/setting</a:t>
            </a:r>
            <a:r>
              <a:rPr lang="en-US" dirty="0"/>
              <a:t> and/or </a:t>
            </a:r>
            <a:r>
              <a:rPr lang="en-US" b="1" dirty="0"/>
              <a:t>conditions</a:t>
            </a:r>
            <a:r>
              <a:rPr lang="en-US" dirty="0"/>
              <a:t> under which the behavior will occur.</a:t>
            </a:r>
          </a:p>
          <a:p>
            <a:pPr lvl="1">
              <a:spcAft>
                <a:spcPts val="1200"/>
              </a:spcAft>
            </a:pPr>
            <a:r>
              <a:rPr lang="en-US" b="1" dirty="0">
                <a:solidFill>
                  <a:srgbClr val="660033"/>
                </a:solidFill>
              </a:rPr>
              <a:t>C = Criteria</a:t>
            </a:r>
            <a:r>
              <a:rPr lang="en-US" dirty="0">
                <a:solidFill>
                  <a:srgbClr val="660033"/>
                </a:solidFill>
              </a:rPr>
              <a:t> </a:t>
            </a:r>
            <a:r>
              <a:rPr lang="en-US" dirty="0"/>
              <a:t>(often signified by an adverb) Identifies the </a:t>
            </a:r>
            <a:r>
              <a:rPr lang="en-US" b="1" dirty="0"/>
              <a:t>minimum acceptable level of performance</a:t>
            </a:r>
            <a:r>
              <a:rPr lang="en-US" dirty="0"/>
              <a:t>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7300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Components of Student Learning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It’s simple – Just remember your ABCCs!</a:t>
            </a:r>
          </a:p>
          <a:p>
            <a:pPr lvl="1">
              <a:spcAft>
                <a:spcPts val="1200"/>
              </a:spcAft>
            </a:pPr>
            <a:r>
              <a:rPr lang="en-US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A = Actor</a:t>
            </a: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(sometimes referred to as the </a:t>
            </a:r>
            <a:r>
              <a:rPr lang="en-US" i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stem</a:t>
            </a: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) Identifies </a:t>
            </a:r>
            <a:r>
              <a:rPr lang="en-US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who</a:t>
            </a: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will do the behavior, e.g. “The </a:t>
            </a:r>
            <a:r>
              <a:rPr lang="en-US" i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student</a:t>
            </a: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will be able to…”</a:t>
            </a:r>
          </a:p>
          <a:p>
            <a:pPr lvl="1">
              <a:spcAft>
                <a:spcPts val="1200"/>
              </a:spcAft>
            </a:pPr>
            <a:r>
              <a:rPr lang="en-US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B = Behavior</a:t>
            </a: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(sometimes called an </a:t>
            </a:r>
            <a:r>
              <a:rPr lang="en-US" i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action verb</a:t>
            </a: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) Identifies what the student will be able </a:t>
            </a:r>
            <a:r>
              <a:rPr lang="en-US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to do</a:t>
            </a: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. Use Bloom’s Taxonomy.</a:t>
            </a:r>
          </a:p>
          <a:p>
            <a:pPr lvl="1">
              <a:spcAft>
                <a:spcPts val="1200"/>
              </a:spcAft>
            </a:pPr>
            <a:r>
              <a:rPr lang="en-US" b="1" dirty="0">
                <a:solidFill>
                  <a:srgbClr val="660033"/>
                </a:solidFill>
              </a:rPr>
              <a:t>C = Conditions</a:t>
            </a:r>
            <a:r>
              <a:rPr lang="en-US" dirty="0">
                <a:solidFill>
                  <a:srgbClr val="660033"/>
                </a:solidFill>
              </a:rPr>
              <a:t> </a:t>
            </a:r>
            <a:r>
              <a:rPr lang="en-US" dirty="0"/>
              <a:t>(specific details) Identifies </a:t>
            </a:r>
            <a:r>
              <a:rPr lang="en-US" b="1" dirty="0"/>
              <a:t>context/setting</a:t>
            </a:r>
            <a:r>
              <a:rPr lang="en-US" dirty="0"/>
              <a:t> and/or </a:t>
            </a:r>
            <a:r>
              <a:rPr lang="en-US" b="1" dirty="0"/>
              <a:t>conditions</a:t>
            </a:r>
            <a:r>
              <a:rPr lang="en-US" dirty="0"/>
              <a:t> under which the behavior will occur.</a:t>
            </a:r>
          </a:p>
          <a:p>
            <a:pPr lvl="1">
              <a:spcAft>
                <a:spcPts val="1200"/>
              </a:spcAft>
            </a:pPr>
            <a:r>
              <a:rPr lang="en-US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C = Criteria</a:t>
            </a: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(often signified by an adverb) Identifies the </a:t>
            </a:r>
            <a:r>
              <a:rPr lang="en-US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minimum acceptable level of performance</a:t>
            </a: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. </a:t>
            </a:r>
            <a:endParaRPr lang="en-US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038600" y="2971800"/>
            <a:ext cx="0" cy="609600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371600" y="1828800"/>
            <a:ext cx="5715000" cy="1143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Conditions shouldn’t be so specific about assignment details that they infringe on academic freedom of faculty.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29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Components of Student Learning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It’s simple – Just remember your ABCCs!</a:t>
            </a:r>
          </a:p>
          <a:p>
            <a:pPr lvl="1">
              <a:spcAft>
                <a:spcPts val="1200"/>
              </a:spcAft>
            </a:pPr>
            <a:r>
              <a:rPr lang="en-US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A = Actor</a:t>
            </a: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(sometimes referred to as the </a:t>
            </a:r>
            <a:r>
              <a:rPr lang="en-US" i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stem</a:t>
            </a: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) Identifies </a:t>
            </a:r>
            <a:r>
              <a:rPr lang="en-US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who</a:t>
            </a: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will do the behavior, e.g. “The </a:t>
            </a:r>
            <a:r>
              <a:rPr lang="en-US" i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student</a:t>
            </a: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will be able to…”</a:t>
            </a:r>
          </a:p>
          <a:p>
            <a:pPr lvl="1">
              <a:spcAft>
                <a:spcPts val="1200"/>
              </a:spcAft>
            </a:pPr>
            <a:r>
              <a:rPr lang="en-US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B = Behavior</a:t>
            </a: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(sometimes called an </a:t>
            </a:r>
            <a:r>
              <a:rPr lang="en-US" i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action verb</a:t>
            </a: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) Identifies what the student will be able </a:t>
            </a:r>
            <a:r>
              <a:rPr lang="en-US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to do</a:t>
            </a: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. Use Bloom’s Taxonomy.</a:t>
            </a:r>
          </a:p>
          <a:p>
            <a:pPr lvl="1">
              <a:spcAft>
                <a:spcPts val="1200"/>
              </a:spcAft>
            </a:pPr>
            <a:r>
              <a:rPr lang="en-US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C = Conditions</a:t>
            </a: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(specific details) Identifies </a:t>
            </a:r>
            <a:r>
              <a:rPr lang="en-US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context/setting</a:t>
            </a: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and/or </a:t>
            </a:r>
            <a:r>
              <a:rPr lang="en-US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conditions</a:t>
            </a: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under which the behavior will occur.</a:t>
            </a:r>
          </a:p>
          <a:p>
            <a:pPr lvl="1">
              <a:spcAft>
                <a:spcPts val="1200"/>
              </a:spcAft>
            </a:pPr>
            <a:r>
              <a:rPr lang="en-US" b="1" dirty="0">
                <a:solidFill>
                  <a:srgbClr val="660033"/>
                </a:solidFill>
              </a:rPr>
              <a:t>C = Criteria</a:t>
            </a:r>
            <a:r>
              <a:rPr lang="en-US" dirty="0">
                <a:solidFill>
                  <a:srgbClr val="660033"/>
                </a:solidFill>
              </a:rPr>
              <a:t> </a:t>
            </a:r>
            <a:r>
              <a:rPr lang="en-US" dirty="0"/>
              <a:t>(often signified by an adverb) Identifies the </a:t>
            </a:r>
            <a:r>
              <a:rPr lang="en-US" b="1" dirty="0"/>
              <a:t>minimum acceptable level of performance</a:t>
            </a:r>
            <a:r>
              <a:rPr lang="en-US" dirty="0"/>
              <a:t>. </a:t>
            </a:r>
            <a:endParaRPr lang="en-US" b="1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4038600" y="4038600"/>
            <a:ext cx="0" cy="609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1371600" y="2895600"/>
            <a:ext cx="5715000" cy="1143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Criteria shouldn’t be so specific that they infringe on academic freedom related to grading.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83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352800" y="4497050"/>
            <a:ext cx="472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spc="6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Berlin Sans FB Demi" panose="020E0802020502020306" pitchFamily="34" charset="0"/>
              </a:rPr>
              <a:t>Activity</a:t>
            </a:r>
            <a:endParaRPr lang="en-US" sz="2000" spc="600" dirty="0">
              <a:solidFill>
                <a:schemeClr val="tx2">
                  <a:lumMod val="20000"/>
                  <a:lumOff val="80000"/>
                </a:schemeClr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334000"/>
            <a:ext cx="8686800" cy="990600"/>
          </a:xfrm>
        </p:spPr>
        <p:txBody>
          <a:bodyPr>
            <a:noAutofit/>
          </a:bodyPr>
          <a:lstStyle/>
          <a:p>
            <a:pPr algn="r"/>
            <a:r>
              <a:rPr lang="en-US" sz="36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  <a:t>Is This SLO measurable? </a:t>
            </a:r>
            <a:br>
              <a:rPr lang="en-US" sz="36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</a:br>
            <a:r>
              <a:rPr lang="en-US" sz="36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  <a:t>Why or why not? </a:t>
            </a:r>
            <a:endParaRPr lang="en-US" sz="3600" dirty="0">
              <a:solidFill>
                <a:schemeClr val="tx1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4267200"/>
          </a:xfrm>
        </p:spPr>
        <p:txBody>
          <a:bodyPr>
            <a:normAutofit/>
          </a:bodyPr>
          <a:lstStyle/>
          <a:p>
            <a:r>
              <a:rPr lang="en-US" i="1" dirty="0" smtClean="0">
                <a:solidFill>
                  <a:schemeClr val="tx2"/>
                </a:solidFill>
                <a:latin typeface="Berlin Sans FB" panose="020E0602020502020306" pitchFamily="34" charset="0"/>
              </a:rPr>
              <a:t>By the end of the program/course/lesson</a:t>
            </a:r>
            <a:r>
              <a:rPr lang="en-US" dirty="0" smtClean="0">
                <a:solidFill>
                  <a:schemeClr val="tx2"/>
                </a:solidFill>
                <a:latin typeface="Berlin Sans FB" panose="020E0602020502020306" pitchFamily="34" charset="0"/>
              </a:rPr>
              <a:t>, </a:t>
            </a:r>
            <a:r>
              <a:rPr lang="en-US" i="1" dirty="0" smtClean="0">
                <a:solidFill>
                  <a:schemeClr val="tx2"/>
                </a:solidFill>
                <a:latin typeface="Berlin Sans FB" panose="020E0602020502020306" pitchFamily="34" charset="0"/>
              </a:rPr>
              <a:t>students will be able to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dirty="0" smtClean="0">
                <a:latin typeface="Berlin Sans FB" panose="020E0602020502020306" pitchFamily="34" charset="0"/>
              </a:rPr>
              <a:t>Select the most appropriate investigative methods or information retrieval systems for accessing needed information.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1750" cmpd="thinThick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24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Sample Identification of SLOs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/>
              <a:t>By the end of the program/course/lesson</a:t>
            </a:r>
            <a:r>
              <a:rPr lang="en-US" dirty="0"/>
              <a:t>, </a:t>
            </a:r>
            <a:r>
              <a:rPr lang="en-US" i="1" dirty="0">
                <a:solidFill>
                  <a:srgbClr val="FF0000"/>
                </a:solidFill>
              </a:rPr>
              <a:t>students</a:t>
            </a:r>
            <a:r>
              <a:rPr lang="en-US" i="1" dirty="0"/>
              <a:t> will be able to…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Select</a:t>
            </a:r>
            <a:r>
              <a:rPr lang="en-US" dirty="0"/>
              <a:t> the </a:t>
            </a:r>
            <a:r>
              <a:rPr lang="en-US" dirty="0">
                <a:solidFill>
                  <a:srgbClr val="FFC000"/>
                </a:solidFill>
              </a:rPr>
              <a:t>most appropriate </a:t>
            </a:r>
            <a:r>
              <a:rPr lang="en-US" dirty="0"/>
              <a:t>investigative methods or information retrieval systems </a:t>
            </a:r>
            <a:r>
              <a:rPr lang="en-US" dirty="0">
                <a:solidFill>
                  <a:srgbClr val="00B0F0"/>
                </a:solidFill>
              </a:rPr>
              <a:t>for accessing needed information</a:t>
            </a:r>
            <a:r>
              <a:rPr lang="en-US" dirty="0"/>
              <a:t>.</a:t>
            </a:r>
          </a:p>
          <a:p>
            <a:pPr lvl="1"/>
            <a:endParaRPr lang="en-US" dirty="0"/>
          </a:p>
          <a:p>
            <a:pPr lvl="1"/>
            <a:r>
              <a:rPr lang="en-US" dirty="0">
                <a:solidFill>
                  <a:srgbClr val="FF0000"/>
                </a:solidFill>
              </a:rPr>
              <a:t>Actor</a:t>
            </a:r>
            <a:r>
              <a:rPr lang="en-US" dirty="0"/>
              <a:t> – Students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Behavior</a:t>
            </a:r>
            <a:r>
              <a:rPr lang="en-US" dirty="0"/>
              <a:t> – </a:t>
            </a:r>
            <a:r>
              <a:rPr lang="en-US" i="1" u="sng" dirty="0"/>
              <a:t>Select</a:t>
            </a:r>
            <a:r>
              <a:rPr lang="en-US" dirty="0"/>
              <a:t> investigative methods or information retrieval systems</a:t>
            </a:r>
          </a:p>
          <a:p>
            <a:pPr lvl="1"/>
            <a:r>
              <a:rPr lang="en-US" dirty="0">
                <a:solidFill>
                  <a:srgbClr val="00B0F0"/>
                </a:solidFill>
              </a:rPr>
              <a:t>Conditions</a:t>
            </a:r>
            <a:r>
              <a:rPr lang="en-US" dirty="0"/>
              <a:t> – For accessing needed information</a:t>
            </a:r>
          </a:p>
          <a:p>
            <a:pPr lvl="1"/>
            <a:r>
              <a:rPr lang="en-US" dirty="0">
                <a:solidFill>
                  <a:srgbClr val="FFC000"/>
                </a:solidFill>
              </a:rPr>
              <a:t>Criteria/Criterion</a:t>
            </a:r>
            <a:r>
              <a:rPr lang="en-US" dirty="0"/>
              <a:t> – Most appropriate</a:t>
            </a:r>
          </a:p>
          <a:p>
            <a:pPr lvl="1"/>
            <a:endParaRPr lang="en-US" dirty="0"/>
          </a:p>
          <a:p>
            <a:pPr marL="320040" lvl="1" indent="0">
              <a:buNone/>
            </a:pPr>
            <a:r>
              <a:rPr lang="en-US" b="1" i="1" u="sng" dirty="0"/>
              <a:t>This SLO is measurable since it contains all 4 components</a:t>
            </a:r>
            <a:r>
              <a:rPr lang="en-US" dirty="0"/>
              <a:t>.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391086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352800" y="4497050"/>
            <a:ext cx="472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spc="6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Berlin Sans FB Demi" panose="020E0802020502020306" pitchFamily="34" charset="0"/>
              </a:rPr>
              <a:t>Activity</a:t>
            </a:r>
            <a:endParaRPr lang="en-US" sz="2000" spc="600" dirty="0">
              <a:solidFill>
                <a:schemeClr val="tx2">
                  <a:lumMod val="20000"/>
                  <a:lumOff val="80000"/>
                </a:schemeClr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0"/>
            <a:ext cx="8229600" cy="990600"/>
          </a:xfrm>
        </p:spPr>
        <p:txBody>
          <a:bodyPr>
            <a:noAutofit/>
          </a:bodyPr>
          <a:lstStyle/>
          <a:p>
            <a:pPr algn="r"/>
            <a:r>
              <a:rPr lang="en-US" sz="36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  <a:t>Is This SLO </a:t>
            </a:r>
            <a:r>
              <a:rPr lang="en-US" sz="36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  <a:t>measurable? </a:t>
            </a:r>
            <a:br>
              <a:rPr lang="en-US" sz="36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</a:br>
            <a:r>
              <a:rPr lang="en-US" sz="36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  <a:t>Why or why not?</a:t>
            </a:r>
            <a:endParaRPr lang="en-US" sz="3600" dirty="0">
              <a:solidFill>
                <a:schemeClr val="tx1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4267200"/>
          </a:xfrm>
        </p:spPr>
        <p:txBody>
          <a:bodyPr>
            <a:normAutofit/>
          </a:bodyPr>
          <a:lstStyle/>
          <a:p>
            <a:r>
              <a:rPr lang="en-US" i="1" dirty="0" smtClean="0">
                <a:solidFill>
                  <a:schemeClr val="tx2"/>
                </a:solidFill>
                <a:latin typeface="Berlin Sans FB" panose="020E0602020502020306" pitchFamily="34" charset="0"/>
              </a:rPr>
              <a:t>By the end of the program/course</a:t>
            </a:r>
            <a:r>
              <a:rPr lang="en-US" dirty="0" smtClean="0">
                <a:solidFill>
                  <a:schemeClr val="tx2"/>
                </a:solidFill>
                <a:latin typeface="Berlin Sans FB" panose="020E0602020502020306" pitchFamily="34" charset="0"/>
              </a:rPr>
              <a:t>, </a:t>
            </a:r>
            <a:r>
              <a:rPr lang="en-US" i="1" dirty="0" smtClean="0">
                <a:solidFill>
                  <a:schemeClr val="tx2"/>
                </a:solidFill>
                <a:latin typeface="Berlin Sans FB" panose="020E0602020502020306" pitchFamily="34" charset="0"/>
              </a:rPr>
              <a:t>students will be able to</a:t>
            </a:r>
          </a:p>
          <a:p>
            <a:pPr marL="320040" lvl="1" indent="0">
              <a:buNone/>
            </a:pPr>
            <a:r>
              <a:rPr lang="en-US" dirty="0" smtClean="0">
                <a:latin typeface="Berlin Sans FB" panose="020E0602020502020306" pitchFamily="34" charset="0"/>
              </a:rPr>
              <a:t>Effectively </a:t>
            </a:r>
            <a:r>
              <a:rPr lang="en-US" dirty="0" smtClean="0">
                <a:latin typeface="Berlin Sans FB" panose="020E0602020502020306" pitchFamily="34" charset="0"/>
              </a:rPr>
              <a:t>communicate interpretations of theatrical material in one or more of the following media: orally, in writing, </a:t>
            </a:r>
            <a:r>
              <a:rPr lang="en-US" dirty="0" smtClean="0">
                <a:latin typeface="Berlin Sans FB" panose="020E0602020502020306" pitchFamily="34" charset="0"/>
              </a:rPr>
              <a:t>and/or </a:t>
            </a:r>
            <a:r>
              <a:rPr lang="en-US" dirty="0" smtClean="0">
                <a:latin typeface="Berlin Sans FB" panose="020E0602020502020306" pitchFamily="34" charset="0"/>
              </a:rPr>
              <a:t>through dramatic performance</a:t>
            </a:r>
            <a:r>
              <a:rPr lang="en-US" dirty="0" smtClean="0">
                <a:latin typeface="Berlin Sans FB" panose="020E0602020502020306" pitchFamily="34" charset="0"/>
              </a:rPr>
              <a:t>.</a:t>
            </a:r>
            <a:endParaRPr lang="en-US" dirty="0" smtClean="0">
              <a:latin typeface="Berlin Sans FB" panose="020E0602020502020306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1750" cmpd="thinThick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9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058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Bloom’s Taxonomy of Educational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Action </a:t>
            </a:r>
            <a:r>
              <a:rPr lang="en-US" dirty="0" smtClean="0"/>
              <a:t>verbs </a:t>
            </a:r>
            <a:r>
              <a:rPr lang="en-US" dirty="0" smtClean="0"/>
              <a:t>help to ensure </a:t>
            </a:r>
            <a:r>
              <a:rPr lang="en-US" dirty="0" smtClean="0"/>
              <a:t>that a student learning outcome is measurable.</a:t>
            </a:r>
          </a:p>
          <a:p>
            <a:r>
              <a:rPr lang="en-US" dirty="0" smtClean="0"/>
              <a:t>Bloom’s Taxonomy is a hierarchical design of ways of thinking (action or performance verbs), and classifies learning/cognition into 6 levels from less complex to more complex.</a:t>
            </a:r>
          </a:p>
          <a:p>
            <a:pPr lvl="1"/>
            <a:r>
              <a:rPr lang="en-US" dirty="0" smtClean="0"/>
              <a:t>Level 1 – Know</a:t>
            </a:r>
          </a:p>
          <a:p>
            <a:pPr lvl="1"/>
            <a:r>
              <a:rPr lang="en-US" dirty="0" smtClean="0"/>
              <a:t>Level 2 – </a:t>
            </a:r>
            <a:r>
              <a:rPr lang="en-US" dirty="0" smtClean="0"/>
              <a:t>Understand </a:t>
            </a:r>
            <a:r>
              <a:rPr lang="en-US" dirty="0" smtClean="0">
                <a:solidFill>
                  <a:srgbClr val="FF0000"/>
                </a:solidFill>
              </a:rPr>
              <a:t>*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Level 3 – Apply</a:t>
            </a:r>
          </a:p>
          <a:p>
            <a:pPr lvl="1"/>
            <a:r>
              <a:rPr lang="en-US" dirty="0" smtClean="0"/>
              <a:t>Level 4 – Analyze</a:t>
            </a:r>
          </a:p>
          <a:p>
            <a:pPr lvl="1"/>
            <a:r>
              <a:rPr lang="en-US" dirty="0" smtClean="0"/>
              <a:t>Level 5 – Evaluate </a:t>
            </a:r>
          </a:p>
          <a:p>
            <a:pPr lvl="1"/>
            <a:r>
              <a:rPr lang="en-US" dirty="0" smtClean="0"/>
              <a:t>Level 6 – Create</a:t>
            </a:r>
            <a:endParaRPr lang="en-US" dirty="0"/>
          </a:p>
          <a:p>
            <a:r>
              <a:rPr lang="en-US" dirty="0" smtClean="0"/>
              <a:t>Due to the hierarchical design of the taxonomy, action verbs from lower levels of the taxonomy can be inferred at higher levels of the taxonomy.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34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of Thumb – Action verb </a:t>
            </a:r>
            <a:r>
              <a:rPr lang="en-US" dirty="0"/>
              <a:t>s</a:t>
            </a:r>
            <a:r>
              <a:rPr lang="en-US" dirty="0" smtClean="0"/>
              <a:t>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Avoid use of verbs like </a:t>
            </a:r>
            <a:r>
              <a:rPr lang="en-US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know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understand, recognize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value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demonstrate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US" dirty="0"/>
              <a:t> or </a:t>
            </a:r>
            <a:r>
              <a:rPr lang="en-US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appreciate</a:t>
            </a:r>
            <a:r>
              <a:rPr lang="en-US" dirty="0"/>
              <a:t>, </a:t>
            </a:r>
            <a:r>
              <a:rPr lang="en-US" u="sng" dirty="0"/>
              <a:t>unless</a:t>
            </a:r>
            <a:r>
              <a:rPr lang="en-US" dirty="0"/>
              <a:t> you describe the student performance actions that will indicate their knowledge, recognition, value, appreciation or ability to demonstrate.</a:t>
            </a:r>
          </a:p>
          <a:p>
            <a:pPr lvl="1"/>
            <a:r>
              <a:rPr lang="en-US" dirty="0"/>
              <a:t>Note that once you’ve described the performance actions necessary to indicate those qualities, you may discover you no longer need the weaker verbs.</a:t>
            </a:r>
          </a:p>
          <a:p>
            <a:r>
              <a:rPr lang="en-US" dirty="0"/>
              <a:t>Keep SLOs simple – best to use one action verb per SLO. </a:t>
            </a:r>
          </a:p>
        </p:txBody>
      </p:sp>
    </p:spTree>
    <p:extLst>
      <p:ext uri="{BB962C8B-B14F-4D97-AF65-F5344CB8AC3E}">
        <p14:creationId xmlns:p14="http://schemas.microsoft.com/office/powerpoint/2010/main" val="97243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91000" y="4382750"/>
            <a:ext cx="472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spc="6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Berlin Sans FB Demi" panose="020E0802020502020306" pitchFamily="34" charset="0"/>
              </a:rPr>
              <a:t>Activity</a:t>
            </a:r>
            <a:endParaRPr lang="en-US" sz="2000" spc="600" dirty="0">
              <a:solidFill>
                <a:schemeClr val="tx2">
                  <a:lumMod val="20000"/>
                  <a:lumOff val="80000"/>
                </a:schemeClr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0"/>
            <a:ext cx="8229600" cy="990600"/>
          </a:xfrm>
        </p:spPr>
        <p:txBody>
          <a:bodyPr>
            <a:noAutofit/>
          </a:bodyPr>
          <a:lstStyle/>
          <a:p>
            <a:pPr algn="r"/>
            <a:r>
              <a:rPr lang="en-US" sz="36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  <a:t>How can we make </a:t>
            </a:r>
            <a:r>
              <a:rPr lang="en-US" sz="36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  <a:t>this SLO </a:t>
            </a:r>
            <a:br>
              <a:rPr lang="en-US" sz="36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</a:br>
            <a:r>
              <a:rPr lang="en-US" sz="36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  <a:t>more </a:t>
            </a:r>
            <a:r>
              <a:rPr lang="en-US" sz="36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  <a:t>measurable?</a:t>
            </a:r>
            <a:endParaRPr lang="en-US" sz="3600" dirty="0">
              <a:solidFill>
                <a:schemeClr val="tx1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4267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  <a:latin typeface="Berlin Sans FB" panose="020E0602020502020306" pitchFamily="34" charset="0"/>
              </a:rPr>
              <a:t>By the end of the program/course/lesson, students will be able to…</a:t>
            </a:r>
          </a:p>
          <a:p>
            <a:pPr marL="662940" lvl="1" indent="-342900"/>
            <a:r>
              <a:rPr lang="en-US" dirty="0" smtClean="0">
                <a:latin typeface="Berlin Sans FB" panose="020E0602020502020306" pitchFamily="34" charset="0"/>
              </a:rPr>
              <a:t>Recognize </a:t>
            </a:r>
            <a:r>
              <a:rPr lang="en-US" dirty="0">
                <a:latin typeface="Berlin Sans FB" panose="020E0602020502020306" pitchFamily="34" charset="0"/>
              </a:rPr>
              <a:t>appropriate concepts and theories of motivation to achieve group and organizational </a:t>
            </a:r>
            <a:r>
              <a:rPr lang="en-US" dirty="0" smtClean="0">
                <a:latin typeface="Berlin Sans FB" panose="020E0602020502020306" pitchFamily="34" charset="0"/>
              </a:rPr>
              <a:t>goals</a:t>
            </a:r>
            <a:endParaRPr lang="en-US" dirty="0">
              <a:latin typeface="Berlin Sans FB" panose="020E0602020502020306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1750" cmpd="thinThick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47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levels of action verbs are appropriate for designated course levels?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70916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660033"/>
                </a:solidFill>
              </a:rPr>
              <a:t>SACS-COC </a:t>
            </a:r>
            <a:r>
              <a:rPr lang="en-US" dirty="0">
                <a:solidFill>
                  <a:srgbClr val="660033"/>
                </a:solidFill>
              </a:rPr>
              <a:t>Accreditation Principles Section 9.6 </a:t>
            </a:r>
            <a:r>
              <a:rPr lang="en-US" dirty="0"/>
              <a:t>states that, “</a:t>
            </a:r>
            <a:r>
              <a:rPr lang="en-US" i="1" dirty="0"/>
              <a:t>Post-baccalaureate professional degree programs and graduate degree programs are progressively more advanced in academic content than undergraduate programs…</a:t>
            </a:r>
            <a:r>
              <a:rPr lang="en-US" dirty="0"/>
              <a:t>”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How can you determine which action verbs are appropriate given a designated course level?</a:t>
            </a:r>
            <a:r>
              <a:rPr lang="en-US" i="1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281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43400" y="4878050"/>
            <a:ext cx="472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spc="6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Berlin Sans FB Demi" panose="020E0802020502020306" pitchFamily="34" charset="0"/>
              </a:rPr>
              <a:t>Activity</a:t>
            </a:r>
            <a:endParaRPr lang="en-US" sz="2000" spc="600" dirty="0">
              <a:solidFill>
                <a:schemeClr val="tx2">
                  <a:lumMod val="20000"/>
                  <a:lumOff val="80000"/>
                </a:schemeClr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5334000"/>
            <a:ext cx="6324600" cy="990600"/>
          </a:xfrm>
        </p:spPr>
        <p:txBody>
          <a:bodyPr>
            <a:normAutofit/>
          </a:bodyPr>
          <a:lstStyle/>
          <a:p>
            <a:pPr algn="r"/>
            <a:r>
              <a:rPr lang="en-US" sz="36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  <a:t>A Big-Picture Scenario</a:t>
            </a:r>
            <a:endParaRPr lang="en-US" sz="3600" dirty="0">
              <a:solidFill>
                <a:schemeClr val="tx1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90728" y="609600"/>
            <a:ext cx="8229600" cy="25146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b="1" dirty="0" smtClean="0">
                <a:solidFill>
                  <a:schemeClr val="tx2"/>
                </a:solidFill>
              </a:rPr>
              <a:t>Scenario</a:t>
            </a:r>
            <a:r>
              <a:rPr lang="en-US" dirty="0" smtClean="0">
                <a:solidFill>
                  <a:schemeClr val="tx2"/>
                </a:solidFill>
              </a:rPr>
              <a:t>: The computer science department and the School of Business have created a small certificate program in </a:t>
            </a:r>
            <a:r>
              <a:rPr lang="en-US" i="1" dirty="0" smtClean="0">
                <a:solidFill>
                  <a:schemeClr val="tx2"/>
                </a:solidFill>
              </a:rPr>
              <a:t>Software Leadership</a:t>
            </a:r>
            <a:r>
              <a:rPr lang="en-US" dirty="0" smtClean="0">
                <a:solidFill>
                  <a:schemeClr val="tx2"/>
                </a:solidFill>
              </a:rPr>
              <a:t>. The program has three required courses and one choice of two courses. Its four program objectives are usually summarized by faculty as </a:t>
            </a:r>
            <a:r>
              <a:rPr lang="en-US" i="1" dirty="0" smtClean="0">
                <a:solidFill>
                  <a:schemeClr val="tx2"/>
                </a:solidFill>
              </a:rPr>
              <a:t>Management, Coding, Elicitation, Documentation</a:t>
            </a:r>
            <a:r>
              <a:rPr lang="en-US" dirty="0" smtClean="0">
                <a:solidFill>
                  <a:schemeClr val="tx2"/>
                </a:solidFill>
              </a:rPr>
              <a:t>. 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4925" cmpd="thinThick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19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levels of action verbs are appropriate for designated course levels?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i="1" dirty="0" smtClean="0"/>
              <a:t>IN GENERAL: </a:t>
            </a:r>
            <a:r>
              <a:rPr lang="en-US" dirty="0" smtClean="0"/>
              <a:t>Higher course level = higher-level action verbs from Bloom’s Taxonomy</a:t>
            </a:r>
          </a:p>
          <a:p>
            <a:pPr lvl="2"/>
            <a:r>
              <a:rPr lang="en-US" dirty="0" smtClean="0"/>
              <a:t>One would expect 3000 and 4000-level course SLOs to include action verbs derived from the higher levels of Bloom’s Taxonomy (Levels 4-6).</a:t>
            </a:r>
          </a:p>
          <a:p>
            <a:pPr lvl="2"/>
            <a:r>
              <a:rPr lang="en-US" dirty="0" smtClean="0"/>
              <a:t>Graduate course SLOs would typically reflect action verbs found at the most complex levels of the taxonomy (Levels 5 &amp; 6).</a:t>
            </a:r>
          </a:p>
          <a:p>
            <a:pPr lvl="1"/>
            <a:r>
              <a:rPr lang="en-US" dirty="0" smtClean="0"/>
              <a:t>But not always!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4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When You Need to </a:t>
            </a:r>
            <a:r>
              <a:rPr lang="en-US" dirty="0">
                <a:solidFill>
                  <a:srgbClr val="FF0000"/>
                </a:solidFill>
              </a:rPr>
              <a:t>Color</a:t>
            </a:r>
            <a:r>
              <a:rPr lang="en-US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 </a:t>
            </a:r>
            <a:r>
              <a:rPr lang="en-US" dirty="0"/>
              <a:t>Outside the Lines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Low-level verb, but advanced predicate or object</a:t>
            </a:r>
          </a:p>
          <a:p>
            <a:pPr lvl="1"/>
            <a:r>
              <a:rPr lang="en-US" i="1" dirty="0">
                <a:solidFill>
                  <a:schemeClr val="tx1"/>
                </a:solidFill>
              </a:rPr>
              <a:t>The student will be able to explain quantum mechanics in a two-page essay. 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(It’s tougher to </a:t>
            </a:r>
            <a:r>
              <a:rPr lang="en-US" i="1" dirty="0">
                <a:solidFill>
                  <a:schemeClr val="tx1"/>
                </a:solidFill>
              </a:rPr>
              <a:t>identify the cause of a symptom </a:t>
            </a:r>
            <a:r>
              <a:rPr lang="en-US" dirty="0">
                <a:solidFill>
                  <a:schemeClr val="tx1"/>
                </a:solidFill>
              </a:rPr>
              <a:t>than to </a:t>
            </a:r>
            <a:r>
              <a:rPr lang="en-US" i="1" dirty="0">
                <a:solidFill>
                  <a:schemeClr val="tx1"/>
                </a:solidFill>
              </a:rPr>
              <a:t>create a mud pie.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40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When You Need to </a:t>
            </a:r>
            <a:r>
              <a:rPr lang="en-US" dirty="0">
                <a:solidFill>
                  <a:srgbClr val="FF0000"/>
                </a:solidFill>
              </a:rPr>
              <a:t>Color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/>
              <a:t>Outside the Lines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Same verb, different </a:t>
            </a:r>
            <a:r>
              <a:rPr lang="en-US" dirty="0" smtClean="0"/>
              <a:t>objects at </a:t>
            </a:r>
            <a:r>
              <a:rPr lang="en-US" dirty="0"/>
              <a:t>each level of a sequence</a:t>
            </a:r>
          </a:p>
          <a:p>
            <a:pPr lvl="1"/>
            <a:r>
              <a:rPr lang="en-US" i="1" dirty="0">
                <a:solidFill>
                  <a:schemeClr val="tx1"/>
                </a:solidFill>
              </a:rPr>
              <a:t>The student will be able to write a personal narrative.</a:t>
            </a:r>
          </a:p>
          <a:p>
            <a:pPr lvl="1"/>
            <a:r>
              <a:rPr lang="en-US" i="1" dirty="0">
                <a:solidFill>
                  <a:schemeClr val="tx1"/>
                </a:solidFill>
              </a:rPr>
              <a:t>The student will be able to write a business letter.</a:t>
            </a:r>
          </a:p>
          <a:p>
            <a:pPr lvl="1"/>
            <a:r>
              <a:rPr lang="en-US" i="1" dirty="0">
                <a:solidFill>
                  <a:schemeClr val="tx1"/>
                </a:solidFill>
              </a:rPr>
              <a:t>The student will be able to write a literature review.</a:t>
            </a:r>
          </a:p>
          <a:p>
            <a:pPr lvl="1"/>
            <a:r>
              <a:rPr lang="en-US" i="1" dirty="0">
                <a:solidFill>
                  <a:schemeClr val="tx1"/>
                </a:solidFill>
              </a:rPr>
              <a:t>The student will be able to write a grant proposal.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481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75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0"/>
            <a:ext cx="9144000" cy="662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962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86200" y="4954250"/>
            <a:ext cx="472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spc="6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Berlin Sans FB Demi" panose="020E0802020502020306" pitchFamily="34" charset="0"/>
              </a:rPr>
              <a:t>Activity</a:t>
            </a:r>
            <a:endParaRPr lang="en-US" sz="2000" spc="600" dirty="0">
              <a:solidFill>
                <a:schemeClr val="tx2">
                  <a:lumMod val="20000"/>
                  <a:lumOff val="80000"/>
                </a:schemeClr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0"/>
            <a:ext cx="8229600" cy="990600"/>
          </a:xfrm>
        </p:spPr>
        <p:txBody>
          <a:bodyPr>
            <a:noAutofit/>
          </a:bodyPr>
          <a:lstStyle/>
          <a:p>
            <a:pPr algn="r"/>
            <a:r>
              <a:rPr lang="en-US" sz="36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  <a:t>Evaluating </a:t>
            </a:r>
            <a:r>
              <a:rPr lang="en-US" sz="36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  <a:t>SLOs </a:t>
            </a:r>
            <a:r>
              <a:rPr lang="en-US" sz="3600" dirty="0" smtClean="0">
                <a:solidFill>
                  <a:schemeClr val="tx1"/>
                </a:solidFill>
                <a:latin typeface="Berlin Sans FB Demi" panose="020E0802020502020306" pitchFamily="34" charset="0"/>
                <a:sym typeface="Wingdings" panose="05000000000000000000" pitchFamily="2" charset="2"/>
              </a:rPr>
              <a:t></a:t>
            </a:r>
            <a:endParaRPr lang="en-US" sz="3600" dirty="0">
              <a:solidFill>
                <a:schemeClr val="tx1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42672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  <a:latin typeface="Berlin Sans FB" panose="020E0602020502020306" pitchFamily="34" charset="0"/>
              </a:rPr>
              <a:t>Clearly </a:t>
            </a:r>
            <a:r>
              <a:rPr lang="en-US" dirty="0">
                <a:solidFill>
                  <a:schemeClr val="tx2"/>
                </a:solidFill>
                <a:latin typeface="Berlin Sans FB" panose="020E0602020502020306" pitchFamily="34" charset="0"/>
              </a:rPr>
              <a:t>explain the mechanisms of development from different theoretical perspectives.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  <a:latin typeface="Berlin Sans FB" panose="020E0602020502020306" pitchFamily="34" charset="0"/>
              </a:rPr>
              <a:t>Accurately </a:t>
            </a:r>
            <a:r>
              <a:rPr lang="en-US" dirty="0">
                <a:solidFill>
                  <a:schemeClr val="tx2"/>
                </a:solidFill>
                <a:latin typeface="Berlin Sans FB" panose="020E0602020502020306" pitchFamily="34" charset="0"/>
              </a:rPr>
              <a:t>define developmental change.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  <a:latin typeface="Berlin Sans FB" panose="020E0602020502020306" pitchFamily="34" charset="0"/>
              </a:rPr>
              <a:t>Accurately </a:t>
            </a:r>
            <a:r>
              <a:rPr lang="en-US" dirty="0">
                <a:solidFill>
                  <a:schemeClr val="tx2"/>
                </a:solidFill>
                <a:latin typeface="Berlin Sans FB" panose="020E0602020502020306" pitchFamily="34" charset="0"/>
              </a:rPr>
              <a:t>identify and describe theories and models which describe the developmental process.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  <a:latin typeface="Berlin Sans FB" panose="020E0602020502020306" pitchFamily="34" charset="0"/>
              </a:rPr>
              <a:t>Clearly </a:t>
            </a:r>
            <a:r>
              <a:rPr lang="en-US" dirty="0">
                <a:solidFill>
                  <a:schemeClr val="tx2"/>
                </a:solidFill>
                <a:latin typeface="Berlin Sans FB" panose="020E0602020502020306" pitchFamily="34" charset="0"/>
              </a:rPr>
              <a:t>articulate strengths and limitations in theories and approaches that explain, predict, and describe the developmental process.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  <a:latin typeface="Berlin Sans FB" panose="020E0602020502020306" pitchFamily="34" charset="0"/>
              </a:rPr>
              <a:t>Appropriately </a:t>
            </a:r>
            <a:r>
              <a:rPr lang="en-US" dirty="0">
                <a:solidFill>
                  <a:schemeClr val="tx2"/>
                </a:solidFill>
                <a:latin typeface="Berlin Sans FB" panose="020E0602020502020306" pitchFamily="34" charset="0"/>
              </a:rPr>
              <a:t>apply theoretical knowledge to in-depth investigation of a particular topic associated with development in childhood or adolescence.</a:t>
            </a:r>
            <a:endParaRPr lang="en-US" dirty="0">
              <a:solidFill>
                <a:schemeClr val="tx2"/>
              </a:solidFill>
              <a:latin typeface="Berlin Sans FB" panose="020E0602020502020306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1750" cmpd="thinThick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960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67200" y="4878050"/>
            <a:ext cx="472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spc="6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Berlin Sans FB Demi" panose="020E0802020502020306" pitchFamily="34" charset="0"/>
              </a:rPr>
              <a:t>Activity</a:t>
            </a:r>
            <a:endParaRPr lang="en-US" sz="2000" spc="600" dirty="0">
              <a:solidFill>
                <a:schemeClr val="tx2">
                  <a:lumMod val="20000"/>
                  <a:lumOff val="80000"/>
                </a:schemeClr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0"/>
            <a:ext cx="8229600" cy="990600"/>
          </a:xfrm>
        </p:spPr>
        <p:txBody>
          <a:bodyPr>
            <a:noAutofit/>
          </a:bodyPr>
          <a:lstStyle/>
          <a:p>
            <a:pPr algn="r"/>
            <a:r>
              <a:rPr lang="en-US" sz="36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  <a:t>On Your Own</a:t>
            </a:r>
            <a:endParaRPr lang="en-US" sz="3600" dirty="0">
              <a:solidFill>
                <a:schemeClr val="tx1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4267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  <a:latin typeface="Berlin Sans FB" panose="020E0602020502020306" pitchFamily="34" charset="0"/>
              </a:rPr>
              <a:t>Select 1-2 student learning outcome(s) from your syllabus.</a:t>
            </a:r>
          </a:p>
          <a:p>
            <a:r>
              <a:rPr lang="en-US" dirty="0">
                <a:solidFill>
                  <a:schemeClr val="tx2"/>
                </a:solidFill>
                <a:latin typeface="Berlin Sans FB" panose="020E0602020502020306" pitchFamily="34" charset="0"/>
              </a:rPr>
              <a:t>Determine whether the SLOs are measurable as written.</a:t>
            </a:r>
          </a:p>
          <a:p>
            <a:pPr lvl="1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</a:rPr>
              <a:t>Do the SLOs contain all of the ABCCs?</a:t>
            </a:r>
          </a:p>
          <a:p>
            <a:r>
              <a:rPr lang="en-US" dirty="0">
                <a:solidFill>
                  <a:schemeClr val="tx2"/>
                </a:solidFill>
                <a:latin typeface="Berlin Sans FB" panose="020E0602020502020306" pitchFamily="34" charset="0"/>
              </a:rPr>
              <a:t>Revise SLOs as needed so that all components (ABCCs) of selected SLOs are included and are measurable.</a:t>
            </a:r>
          </a:p>
          <a:p>
            <a:r>
              <a:rPr lang="en-US" dirty="0">
                <a:solidFill>
                  <a:schemeClr val="tx2"/>
                </a:solidFill>
                <a:latin typeface="Berlin Sans FB" panose="020E0602020502020306" pitchFamily="34" charset="0"/>
              </a:rPr>
              <a:t>Pairs Check:</a:t>
            </a:r>
          </a:p>
          <a:p>
            <a:pPr lvl="1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</a:rPr>
              <a:t>Provide feedback to a colleague on the revised SLOs he/she has drafted – switch roles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1750" cmpd="thinThick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56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14800" y="4878050"/>
            <a:ext cx="472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spc="6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Berlin Sans FB Demi" panose="020E0802020502020306" pitchFamily="34" charset="0"/>
              </a:rPr>
              <a:t>Activity</a:t>
            </a:r>
            <a:endParaRPr lang="en-US" sz="2000" spc="600" dirty="0">
              <a:solidFill>
                <a:schemeClr val="tx2">
                  <a:lumMod val="20000"/>
                  <a:lumOff val="80000"/>
                </a:schemeClr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0"/>
            <a:ext cx="8229600" cy="990600"/>
          </a:xfrm>
        </p:spPr>
        <p:txBody>
          <a:bodyPr>
            <a:noAutofit/>
          </a:bodyPr>
          <a:lstStyle/>
          <a:p>
            <a:pPr algn="r"/>
            <a:r>
              <a:rPr lang="en-US" sz="36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  <a:t>Examples to Share…</a:t>
            </a:r>
            <a:endParaRPr lang="en-US" sz="3600" dirty="0">
              <a:solidFill>
                <a:schemeClr val="tx1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4267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  <a:latin typeface="Berlin Sans FB" panose="020E0602020502020306" pitchFamily="34" charset="0"/>
              </a:rPr>
              <a:t>Who will share his/her draft </a:t>
            </a:r>
            <a:r>
              <a:rPr lang="en-US" dirty="0" smtClean="0">
                <a:solidFill>
                  <a:schemeClr val="tx2"/>
                </a:solidFill>
                <a:latin typeface="Berlin Sans FB" panose="020E0602020502020306" pitchFamily="34" charset="0"/>
              </a:rPr>
              <a:t>student-learning outcome and </a:t>
            </a:r>
            <a:r>
              <a:rPr lang="en-US" dirty="0">
                <a:solidFill>
                  <a:schemeClr val="tx2"/>
                </a:solidFill>
                <a:latin typeface="Berlin Sans FB" panose="020E0602020502020306" pitchFamily="34" charset="0"/>
              </a:rPr>
              <a:t>an improved version of the </a:t>
            </a:r>
            <a:r>
              <a:rPr lang="en-US" dirty="0" smtClean="0">
                <a:solidFill>
                  <a:schemeClr val="tx2"/>
                </a:solidFill>
                <a:latin typeface="Berlin Sans FB" panose="020E0602020502020306" pitchFamily="34" charset="0"/>
              </a:rPr>
              <a:t>SLO?</a:t>
            </a:r>
            <a:endParaRPr lang="en-US" dirty="0">
              <a:solidFill>
                <a:schemeClr val="tx2"/>
              </a:solidFill>
              <a:latin typeface="Berlin Sans FB" panose="020E0602020502020306" pitchFamily="34" charset="0"/>
            </a:endParaRPr>
          </a:p>
          <a:p>
            <a:endParaRPr lang="en-US" dirty="0">
              <a:solidFill>
                <a:schemeClr val="tx2"/>
              </a:solidFill>
              <a:latin typeface="Berlin Sans FB" panose="020E0602020502020306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1750" cmpd="thinThick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2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Terry Senne, Director of Academic Assessment</a:t>
            </a:r>
          </a:p>
          <a:p>
            <a:pPr marL="274320" lvl="1" indent="0">
              <a:buNone/>
            </a:pPr>
            <a:r>
              <a:rPr lang="en-US" dirty="0" smtClean="0"/>
              <a:t>	</a:t>
            </a:r>
            <a:r>
              <a:rPr lang="en-US" dirty="0" smtClean="0">
                <a:hlinkClick r:id="rId2"/>
              </a:rPr>
              <a:t>tsenne@twu.edu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smtClean="0"/>
              <a:t>	(940) 898-3029</a:t>
            </a:r>
          </a:p>
          <a:p>
            <a:pPr marL="274320" lvl="1" indent="0">
              <a:buNone/>
            </a:pPr>
            <a:endParaRPr lang="en-US" dirty="0"/>
          </a:p>
          <a:p>
            <a:r>
              <a:rPr lang="en-US" dirty="0" smtClean="0"/>
              <a:t>Gray Scott, Assistant Director of Academic Assessment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sz="2300" dirty="0" smtClean="0">
                <a:hlinkClick r:id="rId3"/>
              </a:rPr>
              <a:t>grayscott@twu.edu</a:t>
            </a:r>
            <a:endParaRPr lang="en-US" sz="2300" dirty="0" smtClean="0"/>
          </a:p>
          <a:p>
            <a:pPr marL="0" indent="0">
              <a:buNone/>
            </a:pPr>
            <a:r>
              <a:rPr lang="en-US" sz="2300" dirty="0"/>
              <a:t>	</a:t>
            </a:r>
            <a:r>
              <a:rPr lang="en-US" sz="2300" dirty="0" smtClean="0"/>
              <a:t>(940) 898-2327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26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687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43400" y="4878050"/>
            <a:ext cx="472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spc="6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Berlin Sans FB Demi" panose="020E0802020502020306" pitchFamily="34" charset="0"/>
              </a:rPr>
              <a:t>Activity</a:t>
            </a:r>
            <a:endParaRPr lang="en-US" sz="2000" spc="600" dirty="0">
              <a:solidFill>
                <a:schemeClr val="tx2">
                  <a:lumMod val="20000"/>
                  <a:lumOff val="80000"/>
                </a:schemeClr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5334000"/>
            <a:ext cx="6324600" cy="990600"/>
          </a:xfrm>
        </p:spPr>
        <p:txBody>
          <a:bodyPr>
            <a:normAutofit/>
          </a:bodyPr>
          <a:lstStyle/>
          <a:p>
            <a:pPr algn="r"/>
            <a:r>
              <a:rPr lang="en-US" sz="36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  <a:t>A Big-Picture Scenario</a:t>
            </a:r>
            <a:endParaRPr lang="en-US" sz="3600" dirty="0">
              <a:solidFill>
                <a:schemeClr val="tx1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39424"/>
            <a:ext cx="8229600" cy="459333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2"/>
                </a:solidFill>
              </a:rPr>
              <a:t>In AY 2018-19’s capstone assessments, the percentage of students meeting each objective were as follows:</a:t>
            </a:r>
            <a:endParaRPr lang="en-US" i="1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4925" cmpd="thinThick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6909827"/>
              </p:ext>
            </p:extLst>
          </p:nvPr>
        </p:nvGraphicFramePr>
        <p:xfrm>
          <a:off x="762000" y="1351945"/>
          <a:ext cx="7772400" cy="30622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477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4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245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CAPSTONE ASSESSMENTS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Meets Exit Competency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45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Management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84%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45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Elicitation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33%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245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Documentation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77%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245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Coding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92%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679294" y="4453764"/>
            <a:ext cx="785510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chemeClr val="tx2"/>
                </a:solidFill>
              </a:rPr>
              <a:t>SLO 2 (Elicitation): </a:t>
            </a:r>
            <a:r>
              <a:rPr lang="en-US" dirty="0">
                <a:solidFill>
                  <a:schemeClr val="tx2"/>
                </a:solidFill>
              </a:rPr>
              <a:t>By the end of the program, successful students will be able to clearly and accurately describe client software needs based on interviews with those clients. 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57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Design-Down Approach to Constructing </a:t>
            </a:r>
            <a:r>
              <a:rPr lang="en-US" dirty="0" smtClean="0"/>
              <a:t>a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Always start with the </a:t>
            </a:r>
            <a:r>
              <a:rPr lang="en-US" i="1" dirty="0" smtClean="0"/>
              <a:t>end product </a:t>
            </a:r>
            <a:r>
              <a:rPr lang="en-US" i="1" dirty="0" smtClean="0"/>
              <a:t>(SLOs) </a:t>
            </a:r>
            <a:r>
              <a:rPr lang="en-US" dirty="0" smtClean="0"/>
              <a:t>in </a:t>
            </a:r>
            <a:r>
              <a:rPr lang="en-US" dirty="0" smtClean="0"/>
              <a:t>mind.</a:t>
            </a:r>
          </a:p>
          <a:p>
            <a:r>
              <a:rPr lang="en-US" dirty="0" smtClean="0"/>
              <a:t>Consider the following questions to begin the process of constructing SLOs: What </a:t>
            </a:r>
            <a:r>
              <a:rPr lang="en-US" i="1" u="sng" dirty="0" smtClean="0"/>
              <a:t>intended</a:t>
            </a:r>
            <a:r>
              <a:rPr lang="en-US" i="1" dirty="0" smtClean="0"/>
              <a:t> student learning</a:t>
            </a:r>
            <a:r>
              <a:rPr lang="en-US" dirty="0" smtClean="0"/>
              <a:t> is critical to program/course/lesson content knowledge? And, what will students be able </a:t>
            </a:r>
            <a:r>
              <a:rPr lang="en-US" u="sng" dirty="0" smtClean="0"/>
              <a:t>to do </a:t>
            </a:r>
            <a:r>
              <a:rPr lang="en-US" dirty="0" smtClean="0"/>
              <a:t>with content knowledge gained?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506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87800" y="4878050"/>
            <a:ext cx="472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spc="6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Berlin Sans FB Demi" panose="020E0802020502020306" pitchFamily="34" charset="0"/>
              </a:rPr>
              <a:t>Activity</a:t>
            </a:r>
            <a:endParaRPr lang="en-US" sz="2000" spc="600" dirty="0">
              <a:solidFill>
                <a:schemeClr val="tx2">
                  <a:lumMod val="20000"/>
                  <a:lumOff val="80000"/>
                </a:schemeClr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0"/>
            <a:ext cx="8229600" cy="990600"/>
          </a:xfrm>
        </p:spPr>
        <p:txBody>
          <a:bodyPr>
            <a:noAutofit/>
          </a:bodyPr>
          <a:lstStyle/>
          <a:p>
            <a:pPr algn="r"/>
            <a:r>
              <a:rPr lang="en-US" sz="36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  <a:t>How could the above SLO be restated?</a:t>
            </a:r>
            <a:endParaRPr lang="en-US" sz="3600" dirty="0">
              <a:solidFill>
                <a:schemeClr val="tx1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4267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  <a:latin typeface="Berlin Sans FB" panose="020E0602020502020306" pitchFamily="34" charset="0"/>
              </a:rPr>
              <a:t>Consider the following SLO:</a:t>
            </a:r>
          </a:p>
          <a:p>
            <a:pPr lvl="1"/>
            <a:r>
              <a:rPr lang="en-US" i="1" dirty="0">
                <a:solidFill>
                  <a:schemeClr val="tx2"/>
                </a:solidFill>
                <a:latin typeface="Berlin Sans FB" panose="020E0602020502020306" pitchFamily="34" charset="0"/>
              </a:rPr>
              <a:t>Clearly differentiate and apply early childhood theories.</a:t>
            </a:r>
          </a:p>
          <a:p>
            <a:endParaRPr lang="en-US" i="1" dirty="0">
              <a:solidFill>
                <a:schemeClr val="tx2"/>
              </a:solidFill>
              <a:latin typeface="Berlin Sans FB" panose="020E0602020502020306" pitchFamily="34" charset="0"/>
            </a:endParaRPr>
          </a:p>
          <a:p>
            <a:pPr lvl="2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</a:rPr>
              <a:t>What taxonomy level is the action verb </a:t>
            </a:r>
            <a:r>
              <a:rPr lang="en-US" i="1" dirty="0">
                <a:solidFill>
                  <a:schemeClr val="tx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</a:rPr>
              <a:t>differentiate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</a:rPr>
              <a:t>?</a:t>
            </a:r>
          </a:p>
          <a:p>
            <a:pPr lvl="2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</a:rPr>
              <a:t>What taxonomy level is the action verb </a:t>
            </a:r>
            <a:r>
              <a:rPr lang="en-US" i="1" dirty="0">
                <a:solidFill>
                  <a:schemeClr val="tx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</a:rPr>
              <a:t>apply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</a:rPr>
              <a:t>?</a:t>
            </a:r>
          </a:p>
          <a:p>
            <a:pPr lvl="2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</a:rPr>
              <a:t>Are both action verbs needed? Why or why not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</a:rPr>
              <a:t>?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  <a:latin typeface="Berlin Sans FB" panose="020E0602020502020306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1750" cmpd="thinThick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8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Closing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Core course proposal submissions</a:t>
            </a:r>
          </a:p>
          <a:p>
            <a:r>
              <a:rPr lang="en-US" dirty="0" smtClean="0"/>
              <a:t>Course proposal submissions for Global Perspectives designation</a:t>
            </a:r>
          </a:p>
          <a:p>
            <a:r>
              <a:rPr lang="en-US" dirty="0" smtClean="0"/>
              <a:t>TWU CIMS course proposal submission approval process</a:t>
            </a:r>
          </a:p>
          <a:p>
            <a:pPr lvl="1"/>
            <a:r>
              <a:rPr lang="en-US" dirty="0" smtClean="0"/>
              <a:t>“The buck stops here.” — Academic Assessment</a:t>
            </a:r>
          </a:p>
          <a:p>
            <a:pPr lvl="1"/>
            <a:r>
              <a:rPr lang="en-US" dirty="0" smtClean="0"/>
              <a:t>Course SLOs are reviewed first.</a:t>
            </a:r>
          </a:p>
          <a:p>
            <a:pPr lvl="1"/>
            <a:r>
              <a:rPr lang="en-US" dirty="0" smtClean="0"/>
              <a:t>If proposed course SLOs do not meet the </a:t>
            </a:r>
            <a:r>
              <a:rPr lang="en-US" i="1" dirty="0" smtClean="0"/>
              <a:t>TWU Guidelines </a:t>
            </a:r>
            <a:r>
              <a:rPr lang="en-US" dirty="0" smtClean="0"/>
              <a:t>as submitted, the course proposal will be sent back to the department for SLOs revision.</a:t>
            </a:r>
          </a:p>
          <a:p>
            <a:r>
              <a:rPr lang="en-US" dirty="0" smtClean="0"/>
              <a:t>Comments for the good of the group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27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43400" y="4878050"/>
            <a:ext cx="472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spc="6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Berlin Sans FB Demi" panose="020E0802020502020306" pitchFamily="34" charset="0"/>
              </a:rPr>
              <a:t>Activity</a:t>
            </a:r>
            <a:endParaRPr lang="en-US" sz="2000" spc="600" dirty="0">
              <a:solidFill>
                <a:schemeClr val="tx2">
                  <a:lumMod val="20000"/>
                  <a:lumOff val="80000"/>
                </a:schemeClr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5334000"/>
            <a:ext cx="6324600" cy="990600"/>
          </a:xfrm>
        </p:spPr>
        <p:txBody>
          <a:bodyPr>
            <a:normAutofit/>
          </a:bodyPr>
          <a:lstStyle/>
          <a:p>
            <a:pPr algn="r"/>
            <a:r>
              <a:rPr lang="en-US" sz="36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  <a:t>A Big-Picture Scenario</a:t>
            </a:r>
            <a:endParaRPr lang="en-US" sz="3600" dirty="0">
              <a:solidFill>
                <a:schemeClr val="tx1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4925" cmpd="thinThick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44185287"/>
              </p:ext>
            </p:extLst>
          </p:nvPr>
        </p:nvGraphicFramePr>
        <p:xfrm>
          <a:off x="609600" y="1066792"/>
          <a:ext cx="7924800" cy="42672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97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15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1120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u="sng" strike="noStrike" dirty="0">
                          <a:effectLst/>
                        </a:rPr>
                        <a:t>Software Leadership</a:t>
                      </a:r>
                      <a:endParaRPr lang="en-US" sz="1800" b="0" i="0" u="sng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sng" strike="noStrike" dirty="0">
                          <a:effectLst/>
                        </a:rPr>
                        <a:t>Management</a:t>
                      </a:r>
                      <a:endParaRPr lang="en-US" sz="1800" b="0" i="0" u="sng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sng" strike="noStrike" dirty="0">
                          <a:effectLst/>
                        </a:rPr>
                        <a:t>Elicitation</a:t>
                      </a:r>
                      <a:endParaRPr lang="en-US" sz="1800" b="0" i="0" u="sng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sng" strike="noStrike" dirty="0">
                          <a:effectLst/>
                        </a:rPr>
                        <a:t>Documentation</a:t>
                      </a:r>
                      <a:endParaRPr lang="en-US" sz="1800" b="0" i="0" u="sng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sng" strike="noStrike" dirty="0">
                          <a:effectLst/>
                        </a:rPr>
                        <a:t>Coding</a:t>
                      </a:r>
                      <a:endParaRPr lang="en-US" sz="1800" b="0" i="0" u="sng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120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CSCI 301 (required)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120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CSCI 302 (required)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120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CSCI 303 (choice A, 20%)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120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CSCI 304 (choice B, 80%)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120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BUS 302 (required)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09600" y="457200"/>
            <a:ext cx="64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Ultra Bold" panose="020B0A02020104020203" pitchFamily="34" charset="0"/>
              </a:rPr>
              <a:t>Software Leadership Curriculum Map</a:t>
            </a:r>
            <a:endParaRPr lang="en-US" dirty="0">
              <a:latin typeface="Gill Sans Ultra Bold" panose="020B0A02020104020203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6400800"/>
            <a:ext cx="830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3: Primary emphasis, 2: Secondary emphasis, 1: Tertiary emphasis.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85263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43400" y="4878050"/>
            <a:ext cx="472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spc="6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Berlin Sans FB Demi" panose="020E0802020502020306" pitchFamily="34" charset="0"/>
              </a:rPr>
              <a:t>Activity</a:t>
            </a:r>
            <a:endParaRPr lang="en-US" sz="2000" spc="600" dirty="0">
              <a:solidFill>
                <a:schemeClr val="tx2">
                  <a:lumMod val="20000"/>
                  <a:lumOff val="80000"/>
                </a:schemeClr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5334000"/>
            <a:ext cx="6324600" cy="990600"/>
          </a:xfrm>
        </p:spPr>
        <p:txBody>
          <a:bodyPr>
            <a:normAutofit/>
          </a:bodyPr>
          <a:lstStyle/>
          <a:p>
            <a:pPr algn="r"/>
            <a:r>
              <a:rPr lang="en-US" sz="36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  <a:t>A Big-Picture Scenario</a:t>
            </a:r>
            <a:endParaRPr lang="en-US" sz="3600" dirty="0">
              <a:solidFill>
                <a:schemeClr val="tx1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4925" cmpd="thinThick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457200"/>
            <a:ext cx="784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Ultra Bold" panose="020B0A02020104020203" pitchFamily="34" charset="0"/>
              </a:rPr>
              <a:t>Software Leadership: Elicitation Activities by Course</a:t>
            </a:r>
            <a:endParaRPr lang="en-US" dirty="0">
              <a:latin typeface="Gill Sans Ultra Bold" panose="020B0A020201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516636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CSCI 302: </a:t>
            </a:r>
            <a:endParaRPr lang="en-US" dirty="0" smtClean="0"/>
          </a:p>
          <a:p>
            <a:pPr lvl="1"/>
            <a:r>
              <a:rPr lang="en-US" dirty="0" smtClean="0"/>
              <a:t>Lectures </a:t>
            </a:r>
            <a:r>
              <a:rPr lang="en-US" dirty="0"/>
              <a:t>on principles of interviewing </a:t>
            </a:r>
            <a:endParaRPr lang="en-US" dirty="0" smtClean="0"/>
          </a:p>
          <a:p>
            <a:pPr lvl="1"/>
            <a:r>
              <a:rPr lang="en-US" dirty="0" smtClean="0"/>
              <a:t>Quizzes </a:t>
            </a:r>
            <a:r>
              <a:rPr lang="en-US" dirty="0"/>
              <a:t>on those principles. 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Low-stakes</a:t>
            </a:r>
            <a:r>
              <a:rPr lang="en-US" dirty="0"/>
              <a:t>, practice </a:t>
            </a:r>
            <a:r>
              <a:rPr lang="en-US" dirty="0" smtClean="0"/>
              <a:t>in-class: Students pair up and trade off being "client</a:t>
            </a:r>
            <a:r>
              <a:rPr lang="en-US" dirty="0"/>
              <a:t>" and "interviewer." </a:t>
            </a:r>
            <a:r>
              <a:rPr lang="en-US" dirty="0" smtClean="0"/>
              <a:t>Clients receive </a:t>
            </a:r>
            <a:r>
              <a:rPr lang="en-US" dirty="0"/>
              <a:t>a handout </a:t>
            </a:r>
            <a:r>
              <a:rPr lang="en-US" dirty="0" smtClean="0"/>
              <a:t>describing their needs. </a:t>
            </a:r>
            <a:endParaRPr lang="en-US" dirty="0"/>
          </a:p>
          <a:p>
            <a:r>
              <a:rPr lang="en-US" dirty="0"/>
              <a:t>CSCI 303: </a:t>
            </a:r>
            <a:endParaRPr lang="en-US" dirty="0" smtClean="0"/>
          </a:p>
          <a:p>
            <a:pPr lvl="1"/>
            <a:r>
              <a:rPr lang="en-US" dirty="0" smtClean="0"/>
              <a:t>Students regularly practice writing elicitation documents based on pre-recorded interviews.</a:t>
            </a:r>
          </a:p>
          <a:p>
            <a:pPr lvl="1"/>
            <a:r>
              <a:rPr lang="en-US" dirty="0" smtClean="0"/>
              <a:t>Practice documents are regularly reviewed and revised in class. </a:t>
            </a:r>
          </a:p>
          <a:p>
            <a:pPr lvl="1"/>
            <a:r>
              <a:rPr lang="en-US" dirty="0" smtClean="0"/>
              <a:t>For final project, </a:t>
            </a:r>
            <a:r>
              <a:rPr lang="en-US" dirty="0"/>
              <a:t>student teams </a:t>
            </a:r>
            <a:r>
              <a:rPr lang="en-US" dirty="0" smtClean="0"/>
              <a:t>interview faculty playing “client” according to a trained script. </a:t>
            </a:r>
            <a:r>
              <a:rPr lang="en-US" dirty="0"/>
              <a:t>The interview sessions are recorded. </a:t>
            </a:r>
            <a:r>
              <a:rPr lang="en-US" dirty="0" smtClean="0"/>
              <a:t>Teams create elicitation </a:t>
            </a:r>
            <a:r>
              <a:rPr lang="en-US" dirty="0"/>
              <a:t>documents. </a:t>
            </a:r>
            <a:endParaRPr lang="en-US" dirty="0" smtClean="0"/>
          </a:p>
          <a:p>
            <a:pPr lvl="1"/>
            <a:r>
              <a:rPr lang="en-US" dirty="0" smtClean="0"/>
              <a:t>Teams </a:t>
            </a:r>
            <a:r>
              <a:rPr lang="en-US" dirty="0"/>
              <a:t>with weak elicitation documents </a:t>
            </a:r>
            <a:r>
              <a:rPr lang="en-US" dirty="0" smtClean="0"/>
              <a:t>meet </a:t>
            </a:r>
            <a:r>
              <a:rPr lang="en-US" dirty="0"/>
              <a:t>with faculty to review the recorded </a:t>
            </a:r>
            <a:r>
              <a:rPr lang="en-US" dirty="0" smtClean="0"/>
              <a:t>interview and determine </a:t>
            </a:r>
            <a:r>
              <a:rPr lang="en-US" dirty="0"/>
              <a:t>where they went wrong.  </a:t>
            </a:r>
          </a:p>
          <a:p>
            <a:r>
              <a:rPr lang="en-US" dirty="0"/>
              <a:t>BUS 302: </a:t>
            </a:r>
            <a:endParaRPr lang="en-US" dirty="0" smtClean="0"/>
          </a:p>
          <a:p>
            <a:pPr lvl="1"/>
            <a:r>
              <a:rPr lang="en-US" dirty="0" smtClean="0"/>
              <a:t>Final project is based on pre-recorded client interview.</a:t>
            </a:r>
          </a:p>
          <a:p>
            <a:pPr lvl="1"/>
            <a:r>
              <a:rPr lang="en-US" dirty="0" smtClean="0"/>
              <a:t>Elicitation documents included in appendix of final project and scored for factual accuracy. 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same assignment and the recorded interview for this project have been used consistently for four years. </a:t>
            </a:r>
          </a:p>
        </p:txBody>
      </p:sp>
    </p:spTree>
    <p:extLst>
      <p:ext uri="{BB962C8B-B14F-4D97-AF65-F5344CB8AC3E}">
        <p14:creationId xmlns:p14="http://schemas.microsoft.com/office/powerpoint/2010/main" val="14208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43400" y="4878050"/>
            <a:ext cx="472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spc="6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Berlin Sans FB Demi" panose="020E0802020502020306" pitchFamily="34" charset="0"/>
              </a:rPr>
              <a:t>Activity</a:t>
            </a:r>
            <a:endParaRPr lang="en-US" sz="2000" spc="600" dirty="0">
              <a:solidFill>
                <a:schemeClr val="tx2">
                  <a:lumMod val="20000"/>
                  <a:lumOff val="80000"/>
                </a:schemeClr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5334000"/>
            <a:ext cx="6324600" cy="990600"/>
          </a:xfrm>
        </p:spPr>
        <p:txBody>
          <a:bodyPr>
            <a:normAutofit/>
          </a:bodyPr>
          <a:lstStyle/>
          <a:p>
            <a:pPr algn="r"/>
            <a:r>
              <a:rPr lang="en-US" sz="36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  <a:t>A Big-Picture Scenario</a:t>
            </a:r>
            <a:endParaRPr lang="en-US" sz="3600" dirty="0">
              <a:solidFill>
                <a:schemeClr val="tx1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90728" y="1197864"/>
            <a:ext cx="8229600" cy="459333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en-US" b="1" dirty="0" smtClean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endParaRPr lang="en-US" b="1" dirty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endParaRPr lang="en-US" b="1" dirty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 smtClean="0">
                <a:solidFill>
                  <a:schemeClr val="tx2"/>
                </a:solidFill>
              </a:rPr>
              <a:t>Discussion: </a:t>
            </a:r>
            <a:r>
              <a:rPr lang="en-US" dirty="0" smtClean="0">
                <a:solidFill>
                  <a:schemeClr val="tx2"/>
                </a:solidFill>
              </a:rPr>
              <a:t>Why did we start with this activity?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4925" cmpd="thinThick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188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a SLO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42332" y="1371600"/>
            <a:ext cx="8229600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r>
              <a:rPr lang="en-US" dirty="0" smtClean="0"/>
              <a:t>Principles of SLO Cooking</a:t>
            </a: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r>
              <a:rPr lang="en-US" dirty="0" smtClean="0"/>
              <a:t>Action Verb Levels &amp; Coloring Outside the Lines</a:t>
            </a:r>
          </a:p>
          <a:p>
            <a:pPr marL="342900" indent="-342900">
              <a:lnSpc>
                <a:spcPct val="250000"/>
              </a:lnSpc>
              <a:buFont typeface="+mj-lt"/>
              <a:buAutoNum type="arabicPeriod"/>
            </a:pPr>
            <a:r>
              <a:rPr lang="en-US" dirty="0" smtClean="0"/>
              <a:t>Workshop on Your Own SLOs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877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67100" y="4762500"/>
            <a:ext cx="472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spc="6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Berlin Sans FB Demi" panose="020E0802020502020306" pitchFamily="34" charset="0"/>
              </a:rPr>
              <a:t>Activity</a:t>
            </a:r>
            <a:endParaRPr lang="en-US" sz="2000" spc="600" dirty="0">
              <a:solidFill>
                <a:schemeClr val="tx2">
                  <a:lumMod val="20000"/>
                  <a:lumOff val="80000"/>
                </a:schemeClr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867400" y="3048000"/>
            <a:ext cx="762000" cy="5791200"/>
          </a:xfrm>
        </p:spPr>
        <p:txBody>
          <a:bodyPr vert="vert270">
            <a:noAutofit/>
          </a:bodyPr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Berlin Sans FB Demi" panose="020E0802020502020306" pitchFamily="34" charset="0"/>
              </a:rPr>
              <a:t>Evaluating SLOs</a:t>
            </a:r>
            <a:endParaRPr lang="en-US" sz="3600" dirty="0">
              <a:solidFill>
                <a:schemeClr val="tx1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47075"/>
            <a:ext cx="8229600" cy="44958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2"/>
                </a:solidFill>
                <a:latin typeface="Berlin Sans FB" panose="020E0602020502020306" pitchFamily="34" charset="0"/>
              </a:rPr>
              <a:t>The professor will provide opportunities for active learning through three experiential field trips.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tx2"/>
                </a:solidFill>
                <a:latin typeface="Berlin Sans FB" panose="020E0602020502020306" pitchFamily="34" charset="0"/>
              </a:rPr>
              <a:t>Students will practice brainstorming, outlining, peer review, and revision.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2"/>
                </a:solidFill>
                <a:latin typeface="Berlin Sans FB" panose="020E0602020502020306" pitchFamily="34" charset="0"/>
              </a:rPr>
              <a:t>By the end of the course, successful students will appreciate Shakespeare.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1750" cmpd="thinThick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622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2010</TotalTime>
  <Words>2283</Words>
  <Application>Microsoft Office PowerPoint</Application>
  <PresentationFormat>On-screen Show (4:3)</PresentationFormat>
  <Paragraphs>283</Paragraphs>
  <Slides>42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1" baseType="lpstr">
      <vt:lpstr>Berlin Sans FB</vt:lpstr>
      <vt:lpstr>Berlin Sans FB Demi</vt:lpstr>
      <vt:lpstr>Bookman Old Style</vt:lpstr>
      <vt:lpstr>Calibri</vt:lpstr>
      <vt:lpstr>Gill Sans MT</vt:lpstr>
      <vt:lpstr>Gill Sans Ultra Bold</vt:lpstr>
      <vt:lpstr>Wingdings</vt:lpstr>
      <vt:lpstr>Wingdings 3</vt:lpstr>
      <vt:lpstr>Origin</vt:lpstr>
      <vt:lpstr>Writing SLOs for Course Proposals</vt:lpstr>
      <vt:lpstr>Workshop Outcomes</vt:lpstr>
      <vt:lpstr>A Big-Picture Scenario</vt:lpstr>
      <vt:lpstr>A Big-Picture Scenario</vt:lpstr>
      <vt:lpstr>A Big-Picture Scenario</vt:lpstr>
      <vt:lpstr>A Big-Picture Scenario</vt:lpstr>
      <vt:lpstr>A Big-Picture Scenario</vt:lpstr>
      <vt:lpstr>Making a SLO</vt:lpstr>
      <vt:lpstr>Evaluating SLOs</vt:lpstr>
      <vt:lpstr>Principles of SLO Cooking, Part 1</vt:lpstr>
      <vt:lpstr>Principles of SLO Cooking, Part 1</vt:lpstr>
      <vt:lpstr>Principles of SLO Cooking, Part 1</vt:lpstr>
      <vt:lpstr>Principles of SLO Cooking, Part 1</vt:lpstr>
      <vt:lpstr>Principles of SLO Cooking, Part 1</vt:lpstr>
      <vt:lpstr>Principles of SLO Cooking, Part 1</vt:lpstr>
      <vt:lpstr>Principles of SLO Cooking, Part 2</vt:lpstr>
      <vt:lpstr>Principles of SLO Cooking, Part 2</vt:lpstr>
      <vt:lpstr>Principles of SLO Cooking, Part 2</vt:lpstr>
      <vt:lpstr>Principles of SLO Cooking, Part 2</vt:lpstr>
      <vt:lpstr>Components of Student Learning Outcomes</vt:lpstr>
      <vt:lpstr>Components of Student Learning Outcomes</vt:lpstr>
      <vt:lpstr>Components of Student Learning Outcomes</vt:lpstr>
      <vt:lpstr>Is This SLO measurable?  Why or why not? </vt:lpstr>
      <vt:lpstr>Sample Identification of SLOs Components</vt:lpstr>
      <vt:lpstr>Is This SLO measurable?  Why or why not?</vt:lpstr>
      <vt:lpstr>Bloom’s Taxonomy of Educational Objectives</vt:lpstr>
      <vt:lpstr>Rules of Thumb – Action verb selection</vt:lpstr>
      <vt:lpstr>How can we make this SLO  more measurable?</vt:lpstr>
      <vt:lpstr>What levels of action verbs are appropriate for designated course levels?</vt:lpstr>
      <vt:lpstr>What levels of action verbs are appropriate for designated course levels?</vt:lpstr>
      <vt:lpstr>When You Need to Color Outside the Lines</vt:lpstr>
      <vt:lpstr>When You Need to Color Outside the Lines</vt:lpstr>
      <vt:lpstr>PowerPoint Presentation</vt:lpstr>
      <vt:lpstr>PowerPoint Presentation</vt:lpstr>
      <vt:lpstr>Evaluating SLOs </vt:lpstr>
      <vt:lpstr>On Your Own</vt:lpstr>
      <vt:lpstr>Examples to Share…</vt:lpstr>
      <vt:lpstr>Contact Information</vt:lpstr>
      <vt:lpstr>Appendices</vt:lpstr>
      <vt:lpstr>The Design-Down Approach to Constructing a Course</vt:lpstr>
      <vt:lpstr>How could the above SLO be restated?</vt:lpstr>
      <vt:lpstr>Closing Thoughts</vt:lpstr>
    </vt:vector>
  </TitlesOfParts>
  <Company>Texas Woman's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Learning Outcomes &amp; Integrated Course Design</dc:title>
  <dc:creator>Terry A. Senne</dc:creator>
  <cp:lastModifiedBy>Scott, Gray</cp:lastModifiedBy>
  <cp:revision>182</cp:revision>
  <cp:lastPrinted>2018-09-07T14:05:45Z</cp:lastPrinted>
  <dcterms:created xsi:type="dcterms:W3CDTF">2016-05-09T13:54:16Z</dcterms:created>
  <dcterms:modified xsi:type="dcterms:W3CDTF">2020-09-16T17:17:35Z</dcterms:modified>
</cp:coreProperties>
</file>