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7"/>
  </p:notesMasterIdLst>
  <p:sldIdLst>
    <p:sldId id="256" r:id="rId5"/>
    <p:sldId id="272" r:id="rId6"/>
    <p:sldId id="293" r:id="rId7"/>
    <p:sldId id="299" r:id="rId8"/>
    <p:sldId id="300" r:id="rId9"/>
    <p:sldId id="291" r:id="rId10"/>
    <p:sldId id="302" r:id="rId11"/>
    <p:sldId id="301" r:id="rId12"/>
    <p:sldId id="295" r:id="rId13"/>
    <p:sldId id="303" r:id="rId14"/>
    <p:sldId id="304" r:id="rId15"/>
    <p:sldId id="305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54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9AE62-6AC7-42F9-8DF6-66EE72BA41D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3EF9C-61B7-4B5D-9D6F-E4702CB3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9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30880"/>
            <a:ext cx="7772400" cy="90659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592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27354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27354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81399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81399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20469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3699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315591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4481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WU@CTPTravelservices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twu.edu/financial-services/payment-services/concur-cloud-for-public-sector-ccps-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center.twu.edu/TDClient/1956/Portal/Requests/ServiceDet?ID=55038&amp;SIDs=13111" TargetMode="External"/><Relationship Id="rId2" Type="http://schemas.openxmlformats.org/officeDocument/2006/relationships/hyperlink" Target="https://twu.edu/financial-services/payment-services/concur-cloud-for-public-sector-ccps-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wu.edu/financial-services/payment-services/concur-cloud-for-public-sector-ccps-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wu.edu/media/documents/controller/Updating-Your-Concur-CCPS-Profile-Information.pdf" TargetMode="External"/><Relationship Id="rId2" Type="http://schemas.openxmlformats.org/officeDocument/2006/relationships/hyperlink" Target="https://twu.edu/media/documents/controller/How-to-Login-to-Concur-CCP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ervicecenter.twu.edu/TDClient/1956/Portal/Requests/ServiceDet?ID=55038&amp;SIDs=1311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C9lCPHeoFpF3HmrR83xTOGw0cQrNaQk7ma2ilLe2MYc/edit?tab=t.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CCPS (new version of Concur)</a:t>
            </a:r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82E8-28EE-516B-9DE6-63C432153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Travel Itineraries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8F316-04E2-0E87-6CF1-3B118366D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3439"/>
            <a:ext cx="8229600" cy="3625986"/>
          </a:xfrm>
        </p:spPr>
        <p:txBody>
          <a:bodyPr/>
          <a:lstStyle/>
          <a:p>
            <a:r>
              <a:rPr lang="en-US" sz="2000" dirty="0"/>
              <a:t>Travel itineraries in Legacy Concur did not transfer to CCPS</a:t>
            </a:r>
          </a:p>
          <a:p>
            <a:pPr lvl="1"/>
            <a:r>
              <a:rPr lang="en-US" sz="2000" dirty="0"/>
              <a:t>Tickets booked in Legacy Concur are still active and valid.</a:t>
            </a:r>
          </a:p>
          <a:p>
            <a:pPr lvl="1"/>
            <a:r>
              <a:rPr lang="en-US" sz="2000" dirty="0"/>
              <a:t>They are not visible to users in CCPS but will be available through the supplier.</a:t>
            </a:r>
          </a:p>
          <a:p>
            <a:r>
              <a:rPr lang="en-US" sz="2000" dirty="0"/>
              <a:t>Contact Collegiate Travel Planners Agent Support Team for assistance with travel itineraries booked in Legacy Concur:</a:t>
            </a:r>
          </a:p>
          <a:p>
            <a:pPr lvl="1"/>
            <a:r>
              <a:rPr lang="en-US" sz="2000" dirty="0"/>
              <a:t>Phone: 1-844-529-5840</a:t>
            </a:r>
          </a:p>
          <a:p>
            <a:pPr lvl="1"/>
            <a:r>
              <a:rPr lang="en-US" sz="2000" dirty="0"/>
              <a:t>Email: </a:t>
            </a:r>
            <a:r>
              <a:rPr lang="en-US" sz="2000" dirty="0">
                <a:hlinkClick r:id="rId2" tooltip="mailto:twu@ctptravelservices.com"/>
              </a:rPr>
              <a:t>TWU@CTPTravelservices.com</a:t>
            </a:r>
            <a:r>
              <a:rPr lang="en-US" sz="20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40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4119-1B66-7224-30C7-59BDA4587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3C53-C136-0FF3-8781-3F1132A15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CCPS Demo!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E4362-AEBD-A277-0206-C2C8B6DB9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000" dirty="0"/>
              <a:t>Credit Card Request Options</a:t>
            </a:r>
          </a:p>
          <a:p>
            <a:r>
              <a:rPr lang="en-US" sz="2000" dirty="0"/>
              <a:t>Travel Allowance Feature</a:t>
            </a:r>
          </a:p>
          <a:p>
            <a:r>
              <a:rPr lang="en-US" sz="2000" dirty="0"/>
              <a:t>Refer to the CCPS How To Guides section on the </a:t>
            </a:r>
            <a:r>
              <a:rPr lang="en-US" sz="2000" dirty="0">
                <a:hlinkClick r:id="rId2"/>
              </a:rPr>
              <a:t>CCPS Concur website</a:t>
            </a:r>
            <a:r>
              <a:rPr lang="en-US" sz="2000" dirty="0"/>
              <a:t> for a list of all How To Guides that have been updated with CCPS information! 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9911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6CBF7-1A46-57EF-EFAB-07B168B6D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A679-0508-A3A7-2C77-8BBD11B66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you!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C0C00-EF8F-41FE-FD6B-35364BFA7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000" dirty="0">
                <a:hlinkClick r:id="rId2"/>
              </a:rPr>
              <a:t>CCPS Concur Website</a:t>
            </a:r>
            <a:endParaRPr lang="en-US" sz="2000" dirty="0"/>
          </a:p>
          <a:p>
            <a:r>
              <a:rPr lang="en-US" sz="2000" dirty="0">
                <a:hlinkClick r:id="rId3"/>
              </a:rPr>
              <a:t>Credit Card Services Ticket</a:t>
            </a: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sz="2400" dirty="0"/>
              <a:t>We appreciate your collaboration and flexibility during this transition!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37857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17083-CFC9-AFF9-3C23-38943DA56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EED90-44C5-5620-08E7-5B95FA4E2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Concur Cloud for Public Sector (CCPS)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B8568-16FC-6260-EC7E-612FE30DF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Due to TX-RAMP compliance standards, TWU has transitioned to Concur Cloud for Public Sector (CCPS). The prior version of Concur is now called Legacy Concur.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800000"/>
                </a:solidFill>
              </a:rPr>
              <a:t>CCPS is now live!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/>
              <a:t>CCPS New Features:</a:t>
            </a:r>
          </a:p>
          <a:p>
            <a:pPr>
              <a:spcBef>
                <a:spcPts val="300"/>
              </a:spcBef>
            </a:pPr>
            <a:r>
              <a:rPr lang="en-US" sz="1800" u="sng" dirty="0"/>
              <a:t>Travel Allowance</a:t>
            </a:r>
            <a:r>
              <a:rPr lang="en-US" sz="1800" dirty="0"/>
              <a:t> feature is now in the Travel Request</a:t>
            </a:r>
          </a:p>
          <a:p>
            <a:pPr>
              <a:spcBef>
                <a:spcPts val="300"/>
              </a:spcBef>
            </a:pPr>
            <a:r>
              <a:rPr lang="en-US" sz="1800" dirty="0"/>
              <a:t>Credit Card Request Options:</a:t>
            </a:r>
          </a:p>
          <a:p>
            <a:pPr lvl="1">
              <a:spcBef>
                <a:spcPts val="300"/>
              </a:spcBef>
            </a:pPr>
            <a:r>
              <a:rPr lang="en-US" sz="1800" dirty="0"/>
              <a:t>Purchase Exception Request</a:t>
            </a:r>
          </a:p>
          <a:p>
            <a:pPr lvl="1">
              <a:spcBef>
                <a:spcPts val="300"/>
              </a:spcBef>
            </a:pPr>
            <a:r>
              <a:rPr lang="en-US" sz="1800" dirty="0"/>
              <a:t>Temporary MCC Access</a:t>
            </a:r>
          </a:p>
          <a:p>
            <a:pPr>
              <a:spcBef>
                <a:spcPts val="300"/>
              </a:spcBef>
            </a:pPr>
            <a:r>
              <a:rPr lang="en-US" sz="1800" dirty="0"/>
              <a:t>Additional fields for certain expense types to help auditing teams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/>
              <a:t>All links in this presentation are available on the </a:t>
            </a:r>
            <a:r>
              <a:rPr lang="en-US" sz="2000" dirty="0">
                <a:hlinkClick r:id="rId2"/>
              </a:rPr>
              <a:t>CCPS Concur website</a:t>
            </a:r>
            <a:r>
              <a:rPr lang="en-US" sz="2000" dirty="0"/>
              <a:t>.</a:t>
            </a:r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6084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CE4A-6CB5-247D-8F32-82C2B1B4B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9407C-C32A-A839-C6F7-F000DD5B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Getting Started in CCPS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0D200-B333-C7D5-F173-940895923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500" dirty="0">
                <a:hlinkClick r:id="rId2"/>
              </a:rPr>
              <a:t>How to Login to Concur CCPS</a:t>
            </a:r>
            <a:r>
              <a:rPr lang="en-US" sz="2500" dirty="0"/>
              <a:t> [Demo]</a:t>
            </a:r>
          </a:p>
          <a:p>
            <a:pPr>
              <a:buFont typeface="+mj-lt"/>
              <a:buAutoNum type="arabicPeriod"/>
            </a:pPr>
            <a:r>
              <a:rPr lang="en-US" sz="2500" dirty="0">
                <a:hlinkClick r:id="rId3"/>
              </a:rPr>
              <a:t>Updating Your Concur CCPS Profile Information</a:t>
            </a:r>
            <a:r>
              <a:rPr lang="en-US" sz="2500" dirty="0"/>
              <a:t> [Demo]</a:t>
            </a:r>
          </a:p>
          <a:p>
            <a:pPr>
              <a:buFont typeface="+mj-lt"/>
              <a:buAutoNum type="arabicPeriod"/>
            </a:pPr>
            <a:r>
              <a:rPr lang="en-US" sz="2500" dirty="0"/>
              <a:t>Please review your CCPS account to make sure the information is accurate.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114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36F26-FE86-C4CA-22AF-294341C2C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CE9D5-EAD1-2514-5BE6-D68544101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in CCPS?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B5546-D83B-7061-B406-AEAFD8AA1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1800" dirty="0"/>
              <a:t>TWU Travel Card expenses posted on 10/18 or after.</a:t>
            </a:r>
          </a:p>
          <a:p>
            <a:r>
              <a:rPr lang="en-US" sz="1800" dirty="0"/>
              <a:t>PCard Statements dated 10/04-11/03 and after.  </a:t>
            </a:r>
          </a:p>
          <a:p>
            <a:r>
              <a:rPr lang="en-US" sz="1800" dirty="0"/>
              <a:t>Please note the first U.S. Bank PCard Statement will be named "TWU PCard 06/04-12/03 [last 4 digits of U.S. Bank card]". This report will be open to submit on 12/06.</a:t>
            </a:r>
          </a:p>
          <a:p>
            <a:r>
              <a:rPr lang="en-US" sz="1800" dirty="0"/>
              <a:t>All user roles, delegate assignments, and travel arrangers have been transferred to CCPS.</a:t>
            </a:r>
          </a:p>
          <a:p>
            <a:pPr marL="685800"/>
            <a:endParaRPr lang="en-US" sz="1800" dirty="0"/>
          </a:p>
          <a:p>
            <a:pPr marL="0" indent="0">
              <a:buNone/>
            </a:pPr>
            <a:r>
              <a:rPr lang="en-US" sz="2000" dirty="0"/>
              <a:t>If you notice any issues with your CCPS account, please submit a </a:t>
            </a:r>
            <a:r>
              <a:rPr lang="en-US" sz="2000" dirty="0">
                <a:hlinkClick r:id="rId2"/>
              </a:rPr>
              <a:t>Credit Card Services Ticket</a:t>
            </a:r>
            <a:r>
              <a:rPr lang="en-US" sz="2000" dirty="0"/>
              <a:t> with a full description of the issue.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3152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6272E-712A-D12E-031A-68607397C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C8379-6E3A-2F2E-4980-34CF904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CCPS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A2CE1-6704-B8C1-7101-59848EB8B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000" dirty="0"/>
              <a:t>Once your information is confirmed, you can begin using CCPS to:</a:t>
            </a:r>
          </a:p>
          <a:p>
            <a:pPr lvl="1"/>
            <a:r>
              <a:rPr lang="en-US" sz="2000" dirty="0"/>
              <a:t>Book Travel;</a:t>
            </a:r>
          </a:p>
          <a:p>
            <a:pPr lvl="1"/>
            <a:r>
              <a:rPr lang="en-US" sz="2000" dirty="0"/>
              <a:t>Submit Credit Card Services Requests;</a:t>
            </a:r>
          </a:p>
          <a:p>
            <a:pPr lvl="1"/>
            <a:r>
              <a:rPr lang="en-US" sz="2000" dirty="0"/>
              <a:t>Submit Travel Requests; and</a:t>
            </a:r>
          </a:p>
          <a:p>
            <a:pPr lvl="1"/>
            <a:r>
              <a:rPr lang="en-US" sz="2000" dirty="0"/>
              <a:t>Reconcile expenses on PCard Reports, Travel Expense Reports, and Payment Requests.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0267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36FEB-E67E-47EE-CF75-59381AA47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07DD-6D61-2EA6-2BA0-ED7D09E51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Travel Request in Legacy Concur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74027-ED7A-A6E8-F26F-8267475F1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000" dirty="0"/>
              <a:t>If you had an approved </a:t>
            </a:r>
            <a:r>
              <a:rPr lang="en-US" sz="2000" u="sng" dirty="0"/>
              <a:t>Travel Request</a:t>
            </a:r>
            <a:r>
              <a:rPr lang="en-US" sz="2000" dirty="0"/>
              <a:t> in Legacy Concur, you do </a:t>
            </a:r>
            <a:r>
              <a:rPr lang="en-US" sz="2000" u="sng" dirty="0"/>
              <a:t>not</a:t>
            </a:r>
            <a:r>
              <a:rPr lang="en-US" sz="2000" dirty="0"/>
              <a:t> need to complete a second Travel Request in CCPS (even if all expenses posted in CCPS). </a:t>
            </a:r>
          </a:p>
          <a:p>
            <a:r>
              <a:rPr lang="en-US" sz="2000" dirty="0"/>
              <a:t>You will need to create a </a:t>
            </a:r>
            <a:r>
              <a:rPr lang="en-US" sz="2000" u="sng" dirty="0"/>
              <a:t>Travel Expense Report</a:t>
            </a:r>
            <a:r>
              <a:rPr lang="en-US" sz="2000" dirty="0"/>
              <a:t> in CCPS.</a:t>
            </a:r>
          </a:p>
          <a:p>
            <a:r>
              <a:rPr lang="en-US" sz="2000" dirty="0"/>
              <a:t>CCPS will allow you to submit the expense report without a linked travel request for now. </a:t>
            </a:r>
            <a:r>
              <a:rPr lang="en-US" sz="2500" dirty="0"/>
              <a:t> </a:t>
            </a:r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51939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D28CC-582C-9662-754F-E9E53C2D6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4564-3C06-54D5-F5F5-B5E997E4D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Travel Request in Legacy Concur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F119A-2B5A-2DBD-962F-F55720C5D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Please add the following comment in the Report Header of your expense report:</a:t>
            </a:r>
          </a:p>
          <a:p>
            <a:pPr marL="400050" lvl="1" indent="0">
              <a:buNone/>
            </a:pPr>
            <a:r>
              <a:rPr lang="en-US" sz="1800" dirty="0"/>
              <a:t>“The approved travel request for this expense report is in Legacy Concur. This report is being submitted without a linked travel request due to the transition to CCPS.”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>
                <a:hlinkClick r:id="rId2"/>
              </a:rPr>
              <a:t>How To: Travel Request in Legacy Concur, Expense Report in CCPS</a:t>
            </a:r>
            <a:r>
              <a:rPr lang="en-US" sz="2000" dirty="0"/>
              <a:t> [Demo]</a:t>
            </a:r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9232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340B4-EA6F-FCEA-718F-3BEE01338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B0E3-8F10-AACB-8CB1-DFAC2C82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No Travel Request in Legacy Concur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7275C-8505-16D5-AE22-59539E6C3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400" dirty="0"/>
              <a:t>If you did not have an approved Travel Request in Legacy Concur, you will be required to submit a Travel Request in CCPS.  </a:t>
            </a:r>
          </a:p>
          <a:p>
            <a:r>
              <a:rPr lang="en-US" sz="2400" dirty="0"/>
              <a:t>The Travel Request will need to be fully approved before you create and submit your Expense Report.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9611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91CF8-2716-F4E6-CA6F-F986D1422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FCEBD-63A1-21F0-49EB-C3BC0E8A5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00682"/>
          </a:xfrm>
        </p:spPr>
        <p:txBody>
          <a:bodyPr>
            <a:normAutofit fontScale="90000"/>
          </a:bodyPr>
          <a:lstStyle/>
          <a:p>
            <a:r>
              <a:rPr lang="en-US" dirty="0"/>
              <a:t>Legacy Concur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5892E1-ECE0-30DF-D5F5-482F96A92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2837"/>
            <a:ext cx="8229600" cy="3586588"/>
          </a:xfrm>
        </p:spPr>
        <p:txBody>
          <a:bodyPr/>
          <a:lstStyle/>
          <a:p>
            <a:r>
              <a:rPr lang="en-US" sz="2000" dirty="0"/>
              <a:t>If you have outstanding expense reports or approvals in Legacy Concur, those will need to be completed in Legacy Concur. </a:t>
            </a:r>
          </a:p>
          <a:p>
            <a:r>
              <a:rPr lang="en-US" sz="2000" dirty="0"/>
              <a:t>We will provide guidance and instructions for how to access these reports soon.</a:t>
            </a:r>
          </a:p>
          <a:p>
            <a:r>
              <a:rPr lang="en-US" sz="2000" dirty="0"/>
              <a:t>Once all expense reports are approved out of the Legacy Concur, TWU employees will not be able to access Legacy Concur. </a:t>
            </a:r>
          </a:p>
          <a:p>
            <a:pPr lvl="1"/>
            <a:r>
              <a:rPr lang="en-US" sz="2000" dirty="0"/>
              <a:t>Historical data will not be available in CCPS. 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4355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991</TotalTime>
  <Words>656</Words>
  <Application>Microsoft Office PowerPoint</Application>
  <PresentationFormat>On-screen Show (16:9)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Century Gothic</vt:lpstr>
      <vt:lpstr>Times New Roman</vt:lpstr>
      <vt:lpstr>Office Theme</vt:lpstr>
      <vt:lpstr>Overview of CCPS (new version of Concur)</vt:lpstr>
      <vt:lpstr>Concur Cloud for Public Sector (CCPS)</vt:lpstr>
      <vt:lpstr>Getting Started in CCPS</vt:lpstr>
      <vt:lpstr>What is in CCPS?</vt:lpstr>
      <vt:lpstr>Using CCPS</vt:lpstr>
      <vt:lpstr>Travel Request in Legacy Concur</vt:lpstr>
      <vt:lpstr>Travel Request in Legacy Concur</vt:lpstr>
      <vt:lpstr>No Travel Request in Legacy Concur</vt:lpstr>
      <vt:lpstr>Legacy Concur</vt:lpstr>
      <vt:lpstr>Travel Itineraries</vt:lpstr>
      <vt:lpstr>CCPS Demo! 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Layton, Amy</cp:lastModifiedBy>
  <cp:revision>104</cp:revision>
  <dcterms:created xsi:type="dcterms:W3CDTF">2010-04-12T23:12:02Z</dcterms:created>
  <dcterms:modified xsi:type="dcterms:W3CDTF">2025-11-12T14:51:55Z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