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ppt/tags/tag19.xml" ContentType="application/vnd.openxmlformats-officedocument.presentationml.tags+xml"/>
  <Override PartName="/ppt/notesSlides/notesSlide20.xml" ContentType="application/vnd.openxmlformats-officedocument.presentationml.notesSlide+xml"/>
  <Override PartName="/ppt/tags/tag20.xml" ContentType="application/vnd.openxmlformats-officedocument.presentationml.tags+xml"/>
  <Override PartName="/ppt/notesSlides/notesSlide21.xml" ContentType="application/vnd.openxmlformats-officedocument.presentationml.notesSlide+xml"/>
  <Override PartName="/ppt/tags/tag21.xml" ContentType="application/vnd.openxmlformats-officedocument.presentationml.tags+xml"/>
  <Override PartName="/ppt/notesSlides/notesSlide22.xml" ContentType="application/vnd.openxmlformats-officedocument.presentationml.notesSlide+xml"/>
  <Override PartName="/ppt/tags/tag22.xml" ContentType="application/vnd.openxmlformats-officedocument.presentationml.tags+xml"/>
  <Override PartName="/ppt/notesSlides/notesSlide23.xml" ContentType="application/vnd.openxmlformats-officedocument.presentationml.notesSlide+xml"/>
  <Override PartName="/ppt/tags/tag23.xml" ContentType="application/vnd.openxmlformats-officedocument.presentationml.tags+xml"/>
  <Override PartName="/ppt/notesSlides/notesSlide24.xml" ContentType="application/vnd.openxmlformats-officedocument.presentationml.notesSlide+xml"/>
  <Override PartName="/ppt/tags/tag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notesMasterIdLst>
    <p:notesMasterId r:id="rId26"/>
  </p:notesMasterIdLst>
  <p:sldIdLst>
    <p:sldId id="256" r:id="rId2"/>
    <p:sldId id="292" r:id="rId3"/>
    <p:sldId id="280" r:id="rId4"/>
    <p:sldId id="286" r:id="rId5"/>
    <p:sldId id="287" r:id="rId6"/>
    <p:sldId id="291" r:id="rId7"/>
    <p:sldId id="288" r:id="rId8"/>
    <p:sldId id="289" r:id="rId9"/>
    <p:sldId id="290" r:id="rId10"/>
    <p:sldId id="297" r:id="rId11"/>
    <p:sldId id="278" r:id="rId12"/>
    <p:sldId id="277" r:id="rId13"/>
    <p:sldId id="281" r:id="rId14"/>
    <p:sldId id="283" r:id="rId15"/>
    <p:sldId id="282" r:id="rId16"/>
    <p:sldId id="294" r:id="rId17"/>
    <p:sldId id="257" r:id="rId18"/>
    <p:sldId id="271" r:id="rId19"/>
    <p:sldId id="259" r:id="rId20"/>
    <p:sldId id="260" r:id="rId21"/>
    <p:sldId id="273" r:id="rId22"/>
    <p:sldId id="276" r:id="rId23"/>
    <p:sldId id="295" r:id="rId24"/>
    <p:sldId id="29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97" d="100"/>
          <a:sy n="97" d="100"/>
        </p:scale>
        <p:origin x="1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739323-EF7D-4B56-B42F-3B66FAF65EA9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FB12E3-C18E-48D8-871E-C50E1405E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80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0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2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4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5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6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7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8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9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0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2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3.xml"/></Relationships>
</file>

<file path=ppt/notesSlides/_rels/notesSlide2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4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070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965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176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02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5181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30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654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586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405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9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39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245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959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060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5600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201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092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84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024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645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60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903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680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FB12E3-C18E-48D8-871E-C50E1405E12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62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419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7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2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9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83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6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70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0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7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0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77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34A478D-DE3B-4C8D-973F-A7353B071C33}" type="datetimeFigureOut">
              <a:rPr lang="en-US" smtClean="0"/>
              <a:t>8/16/2017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A5A9139-4630-447E-B95C-B42326B75F1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22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u.edu/civility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u.edu/civility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ervicecenter.twu.edu/TDClient/KB/?CategoryID=4491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u.edu/counseling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twu.edu/student-life-office/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wu.edu/disability-services/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Supporting Distressed &amp; </a:t>
            </a:r>
            <a:br>
              <a:rPr lang="en-US" dirty="0" smtClean="0"/>
            </a:br>
            <a:r>
              <a:rPr lang="en-US" dirty="0" smtClean="0"/>
              <a:t>Distressing Students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Stephanie Brown, Ph.D., Associate VP of Student Enrichment, Health and Support  </a:t>
            </a:r>
          </a:p>
          <a:p>
            <a:r>
              <a:rPr lang="en-US" dirty="0" smtClean="0"/>
              <a:t>Denise Lucero-Miller, Ph.D. Director for Counseling &amp; Psychological Services</a:t>
            </a:r>
          </a:p>
          <a:p>
            <a:r>
              <a:rPr lang="en-US" dirty="0" smtClean="0"/>
              <a:t>Lt. Jennifer Niederhaus, Police Lieutenant, Department of Public Safety</a:t>
            </a:r>
          </a:p>
          <a:p>
            <a:r>
              <a:rPr lang="en-US" dirty="0" smtClean="0"/>
              <a:t>Michelle Kelly Reeves, Interim Director Civility &amp; Community Standards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Student Life Office Can Assist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3">
              <a:buFont typeface="Wingdings" panose="05000000000000000000" pitchFamily="2" charset="2"/>
              <a:buChar char="§"/>
            </a:pPr>
            <a:r>
              <a:rPr lang="en-US" sz="2400" dirty="0"/>
              <a:t>Academic interventions- Withdrawal/Late Drops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2400" dirty="0"/>
              <a:t>General questions, support &amp; assistance, navigating TWU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2400" dirty="0"/>
              <a:t>Educate students about campus resources </a:t>
            </a:r>
            <a:r>
              <a:rPr lang="en-US" sz="2400" dirty="0" smtClean="0"/>
              <a:t>and services</a:t>
            </a:r>
            <a:r>
              <a:rPr lang="en-US" sz="2400" dirty="0"/>
              <a:t>; facilitate connection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2400" dirty="0"/>
              <a:t>Consult with faculty, staff and students about </a:t>
            </a:r>
            <a:r>
              <a:rPr lang="en-US" sz="2400" dirty="0" smtClean="0"/>
              <a:t>concerns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2400" dirty="0" smtClean="0"/>
              <a:t>Behavior Intervention Teams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en-US" sz="2400" dirty="0" smtClean="0"/>
              <a:t>Students of Concern/CARE</a:t>
            </a:r>
          </a:p>
          <a:p>
            <a:pPr lvl="4">
              <a:buFont typeface="Wingdings" panose="05000000000000000000" pitchFamily="2" charset="2"/>
              <a:buChar char="§"/>
            </a:pPr>
            <a:r>
              <a:rPr lang="en-US" sz="2400" dirty="0" smtClean="0"/>
              <a:t>Behavioral Assessment Team (BAT)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85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8025" y="1845734"/>
            <a:ext cx="10196051" cy="433875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Students of Concern/CARE Team (Fall 2017)</a:t>
            </a:r>
          </a:p>
          <a:p>
            <a:pPr marL="201168" lvl="1" indent="0">
              <a:buNone/>
            </a:pPr>
            <a:r>
              <a:rPr lang="en-US" dirty="0" smtClean="0"/>
              <a:t>	▪ Facilitate early intervention with students who appear to be struggling with non-academic 	concerns that may impede their academic progress or success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r>
              <a:rPr lang="en-US" dirty="0" smtClean="0"/>
              <a:t>▪ Try to facilitate wrap around support to address issues and retain them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r>
              <a:rPr lang="en-US" dirty="0" smtClean="0"/>
              <a:t>▪ Prevent escalation of behavior or issues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endParaRPr lang="en-US" dirty="0" smtClean="0"/>
          </a:p>
          <a:p>
            <a:pPr marL="201168" lvl="1" indent="0">
              <a:buNone/>
            </a:pPr>
            <a:r>
              <a:rPr lang="en-US" sz="2400" dirty="0" smtClean="0"/>
              <a:t>Behavioral Assessment Team (BAT)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r>
              <a:rPr lang="en-US" dirty="0" smtClean="0"/>
              <a:t>▪ Violence prevention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r>
              <a:rPr lang="en-US" dirty="0" smtClean="0"/>
              <a:t>▪ Address and monitor behaviors that interfere with University living, learning environment and/or 	put safety of others/community at risk 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r>
              <a:rPr lang="en-US" dirty="0" smtClean="0"/>
              <a:t>▪Foster communication across campus about concerning behavior/decrease silos</a:t>
            </a:r>
          </a:p>
          <a:p>
            <a:pPr marL="201168" lvl="1" indent="0">
              <a:buNone/>
            </a:pPr>
            <a:r>
              <a:rPr lang="en-US" dirty="0"/>
              <a:t>	</a:t>
            </a:r>
            <a:r>
              <a:rPr lang="en-US" dirty="0" smtClean="0"/>
              <a:t>▪Intervene at earliest and lowest possible levels with focus on maintaining community safety and 	facilitating student well-being/success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97280" y="1014737"/>
            <a:ext cx="78020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smtClean="0">
                <a:latin typeface="+mj-lt"/>
              </a:rPr>
              <a:t>Behavioral Intervention </a:t>
            </a:r>
            <a:r>
              <a:rPr lang="en-US" sz="4800" dirty="0">
                <a:latin typeface="+mj-lt"/>
              </a:rPr>
              <a:t>Teams</a:t>
            </a:r>
          </a:p>
        </p:txBody>
      </p:sp>
    </p:spTree>
    <p:extLst>
      <p:ext uri="{BB962C8B-B14F-4D97-AF65-F5344CB8AC3E}">
        <p14:creationId xmlns:p14="http://schemas.microsoft.com/office/powerpoint/2010/main" val="286652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Issues Addressed by BAT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47019" y="2163096"/>
            <a:ext cx="9808660" cy="370599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Conduct </a:t>
            </a:r>
            <a:r>
              <a:rPr lang="en-US" sz="2400" dirty="0"/>
              <a:t>which assumes a stance of being substantially in charge or attempting to control processes, outcomes or decisions that are inappropriate given the person’s standing or </a:t>
            </a:r>
            <a:r>
              <a:rPr lang="en-US" sz="2400" dirty="0" smtClean="0"/>
              <a:t>position.   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Persistently or aggressively pursuing options that don’t reasonably </a:t>
            </a:r>
            <a:r>
              <a:rPr lang="en-US" sz="2400" dirty="0" smtClean="0"/>
              <a:t>exist. Continuing </a:t>
            </a:r>
            <a:r>
              <a:rPr lang="en-US" sz="2400" dirty="0"/>
              <a:t>to do so after being instructed to cease.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Persistent behavior which disrupts the functioning of a course or program or which interrupts the ability of other individuals to function normally at the </a:t>
            </a:r>
            <a:r>
              <a:rPr lang="en-US" sz="2400" dirty="0" smtClean="0"/>
              <a:t>University. </a:t>
            </a:r>
            <a:endParaRPr lang="en-US" sz="2400" dirty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97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Issues Address by SOC/CARE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307690" y="2241754"/>
            <a:ext cx="10333704" cy="36273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Student persistently makes non-threatening but odd or disjointed remarks in class. Odd interpersonal style that make others in class uncomfortable.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Student repeatedly and openly discloses information about mental health history to strangers and wears clothing that displays evidence of self-mutilation (e.g., cutting).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Student is seeking an inordinate amount of support from professors and/or peers about personal or health issues; is in constant state of crisis that is draining others and distracting them from their academic pursuits.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39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Report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10581"/>
            <a:ext cx="10058400" cy="355851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On TWU website, Google “Civility”. 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u="sng" dirty="0">
                <a:hlinkClick r:id="rId3"/>
              </a:rPr>
              <a:t>http://www.twu.edu/civility</a:t>
            </a:r>
            <a:r>
              <a:rPr lang="en-US" sz="2400" u="sng" dirty="0" smtClean="0">
                <a:hlinkClick r:id="rId3"/>
              </a:rPr>
              <a:t>/</a:t>
            </a:r>
            <a:endParaRPr lang="en-US" sz="2400" u="sng" dirty="0" smtClean="0"/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Report </a:t>
            </a:r>
            <a:r>
              <a:rPr lang="en-US" sz="2400" dirty="0"/>
              <a:t>an Incident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Code of Conduct or Behavior Assessment Team</a:t>
            </a:r>
          </a:p>
          <a:p>
            <a:pPr lvl="2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Note that these processes can run simultaneously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8829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770255" cy="1450757"/>
          </a:xfrm>
        </p:spPr>
        <p:txBody>
          <a:bodyPr/>
          <a:lstStyle/>
          <a:p>
            <a:r>
              <a:rPr lang="en-US" dirty="0" smtClean="0"/>
              <a:t>Office of Civility and Community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6516" y="2212258"/>
            <a:ext cx="10491018" cy="36568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Safe</a:t>
            </a:r>
            <a:r>
              <a:rPr lang="en-US" sz="2400" dirty="0"/>
              <a:t>, effective educational environment for </a:t>
            </a:r>
            <a:r>
              <a:rPr lang="en-US" sz="2400" dirty="0" smtClean="0"/>
              <a:t>all.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It may be appropriate to address conduct violations. 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Potential harmful, disrespectful or harassing behavior to other students, faculty or staff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Other potential violations of the Code of </a:t>
            </a:r>
            <a:r>
              <a:rPr lang="en-US" sz="2000" dirty="0" smtClean="0"/>
              <a:t>Conduct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Jones Hall 1</a:t>
            </a:r>
            <a:r>
              <a:rPr lang="en-US" sz="2200" baseline="30000" dirty="0" smtClean="0"/>
              <a:t>st</a:t>
            </a:r>
            <a:r>
              <a:rPr lang="en-US" sz="2200" dirty="0" smtClean="0"/>
              <a:t> floor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u="sng" dirty="0" smtClean="0">
                <a:hlinkClick r:id="rId3"/>
              </a:rPr>
              <a:t>http</a:t>
            </a:r>
            <a:r>
              <a:rPr lang="en-US" sz="2400" u="sng" dirty="0">
                <a:hlinkClick r:id="rId3"/>
              </a:rPr>
              <a:t>://www.twu.edu/civility/</a:t>
            </a:r>
            <a:endParaRPr lang="en-US" sz="2400" u="sng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2200" dirty="0"/>
              <a:t>940-898-2968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2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8883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770255" cy="1450757"/>
          </a:xfrm>
        </p:spPr>
        <p:txBody>
          <a:bodyPr/>
          <a:lstStyle/>
          <a:p>
            <a:r>
              <a:rPr lang="en-US" dirty="0" smtClean="0"/>
              <a:t>Office of Civility and Community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6012" y="2153265"/>
            <a:ext cx="10461521" cy="371582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Before </a:t>
            </a:r>
            <a:r>
              <a:rPr lang="en-US" sz="2400" dirty="0"/>
              <a:t>issues occur, communicate with students about expected behaviors.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Student </a:t>
            </a:r>
            <a:r>
              <a:rPr lang="en-US" sz="2400" dirty="0"/>
              <a:t>Handbook is now online: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u="sng" dirty="0">
                <a:hlinkClick r:id="rId3"/>
              </a:rPr>
              <a:t>https://servicecenter.twu.edu/TDClient/KB/?</a:t>
            </a:r>
            <a:r>
              <a:rPr lang="en-US" sz="2200" u="sng" dirty="0" smtClean="0">
                <a:hlinkClick r:id="rId3"/>
              </a:rPr>
              <a:t>CategoryID=4491</a:t>
            </a:r>
            <a:endParaRPr lang="en-US" sz="2200" u="sng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Section </a:t>
            </a:r>
            <a:r>
              <a:rPr lang="en-US" sz="2400" dirty="0"/>
              <a:t>5: Students Rights and Responsibilities (Student Code of </a:t>
            </a:r>
            <a:r>
              <a:rPr lang="en-US" sz="2400" dirty="0" smtClean="0"/>
              <a:t>Conduct)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Can </a:t>
            </a:r>
            <a:r>
              <a:rPr lang="en-US" sz="2400" dirty="0"/>
              <a:t>also access it from the Civility webpage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Processes will change over time.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Make </a:t>
            </a:r>
            <a:r>
              <a:rPr lang="en-US" sz="2200" dirty="0"/>
              <a:t>sure to correct syllabi with correct versions of information or include the Civility website with a statement regarding expected behavior. 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47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of Public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7354" y="2035276"/>
            <a:ext cx="9828325" cy="383381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Threatening Behaviors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Warning Signs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There are several indicators of a potential threat which, taken by themselves, may not be immediately obvious.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b="1" i="1" dirty="0" smtClean="0"/>
              <a:t>Nevertheless</a:t>
            </a:r>
            <a:r>
              <a:rPr lang="en-US" sz="2400" b="1" i="1" dirty="0"/>
              <a:t>, you may only be seeing part of what is going on </a:t>
            </a:r>
            <a:endParaRPr lang="en-US" sz="2400" b="1" i="1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Tell </a:t>
            </a:r>
            <a:r>
              <a:rPr lang="en-US" sz="2400" dirty="0"/>
              <a:t>a supervisor or campus resource person any cause for concern that you may </a:t>
            </a:r>
            <a:r>
              <a:rPr lang="en-US" sz="2400" dirty="0" smtClean="0"/>
              <a:t>have immediately.  </a:t>
            </a:r>
            <a:endParaRPr lang="en-US" sz="2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One-on-one </a:t>
            </a:r>
            <a:r>
              <a:rPr lang="en-US" sz="2400" dirty="0"/>
              <a:t>settings, group interaction, public behavior, letters, emails, blogs, websites, social networking sites, photos, phone calls, text messages, etc.</a:t>
            </a:r>
          </a:p>
        </p:txBody>
      </p:sp>
    </p:spTree>
    <p:extLst>
      <p:ext uri="{BB962C8B-B14F-4D97-AF65-F5344CB8AC3E}">
        <p14:creationId xmlns:p14="http://schemas.microsoft.com/office/powerpoint/2010/main" val="2240717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of Potential Aggression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2123768"/>
            <a:ext cx="4937760" cy="3745326"/>
          </a:xfrm>
        </p:spPr>
        <p:txBody>
          <a:bodyPr>
            <a:normAutofit/>
          </a:bodyPr>
          <a:lstStyle/>
          <a:p>
            <a:r>
              <a:rPr lang="en-US" dirty="0" smtClean="0"/>
              <a:t>Explicit statements about harming someone</a:t>
            </a:r>
          </a:p>
          <a:p>
            <a:r>
              <a:rPr lang="en-US" dirty="0" smtClean="0"/>
              <a:t>Fascination with weapons</a:t>
            </a:r>
          </a:p>
          <a:p>
            <a:r>
              <a:rPr lang="en-US" dirty="0" smtClean="0"/>
              <a:t>Attempts to harm or kill self</a:t>
            </a:r>
          </a:p>
          <a:p>
            <a:r>
              <a:rPr lang="en-US" dirty="0" smtClean="0"/>
              <a:t>Conflicts with others</a:t>
            </a:r>
          </a:p>
          <a:p>
            <a:r>
              <a:rPr lang="en-US" dirty="0" smtClean="0"/>
              <a:t>Sending </a:t>
            </a:r>
            <a:r>
              <a:rPr lang="en-US" dirty="0"/>
              <a:t>disturbing messages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i.e. texts, e-mails, letters) </a:t>
            </a:r>
            <a:r>
              <a:rPr lang="en-US" dirty="0" smtClean="0"/>
              <a:t>to students/staff/faculty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2123767"/>
            <a:ext cx="4937760" cy="3745327"/>
          </a:xfrm>
        </p:spPr>
        <p:txBody>
          <a:bodyPr>
            <a:normAutofit/>
          </a:bodyPr>
          <a:lstStyle/>
          <a:p>
            <a:r>
              <a:rPr lang="en-US" dirty="0" smtClean="0"/>
              <a:t>Displays paranoia or mistrust</a:t>
            </a:r>
          </a:p>
          <a:p>
            <a:r>
              <a:rPr lang="en-US" dirty="0" smtClean="0"/>
              <a:t>Disruptive behavior/irritability/abrasive </a:t>
            </a:r>
          </a:p>
          <a:p>
            <a:r>
              <a:rPr lang="en-US" dirty="0" smtClean="0"/>
              <a:t>Identifying with other persons who engaged in past violence toward others</a:t>
            </a:r>
          </a:p>
          <a:p>
            <a:r>
              <a:rPr lang="en-US" dirty="0" smtClean="0"/>
              <a:t>Making statements that supports the use of violence to resolve issues</a:t>
            </a:r>
          </a:p>
          <a:p>
            <a:r>
              <a:rPr lang="en-US" dirty="0"/>
              <a:t>History of violence</a:t>
            </a:r>
          </a:p>
          <a:p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962281" y="2192593"/>
            <a:ext cx="0" cy="28513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893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call DPS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7019" y="2094270"/>
            <a:ext cx="10363199" cy="41492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Contact TWU Police immediately if </a:t>
            </a:r>
            <a:endParaRPr lang="en-US" sz="2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The </a:t>
            </a:r>
            <a:r>
              <a:rPr lang="en-US" sz="2200" dirty="0"/>
              <a:t>person is yelling at you or another student in an aggressive way. </a:t>
            </a:r>
            <a:endParaRPr lang="en-US" sz="2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They </a:t>
            </a:r>
            <a:r>
              <a:rPr lang="en-US" sz="2200" dirty="0"/>
              <a:t>use profanity and you or another is </a:t>
            </a:r>
            <a:r>
              <a:rPr lang="en-US" sz="2200" dirty="0" smtClean="0"/>
              <a:t>offended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There </a:t>
            </a:r>
            <a:r>
              <a:rPr lang="en-US" sz="2200" dirty="0"/>
              <a:t>is any form of offensive or unwanted touching such </a:t>
            </a:r>
            <a:r>
              <a:rPr lang="en-US" sz="2200" dirty="0" smtClean="0"/>
              <a:t>as </a:t>
            </a:r>
            <a:r>
              <a:rPr lang="en-US" sz="2200" dirty="0"/>
              <a:t>poking a finger in your chest, grabbing your arm, etc. </a:t>
            </a:r>
            <a:endParaRPr lang="en-US" sz="22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Anytime you </a:t>
            </a:r>
            <a:r>
              <a:rPr lang="en-US" sz="2200" dirty="0"/>
              <a:t>feel unsafe</a:t>
            </a:r>
            <a:r>
              <a:rPr lang="en-US" sz="2200" dirty="0" smtClean="0"/>
              <a:t>!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Documentation of behaviors </a:t>
            </a:r>
            <a:r>
              <a:rPr lang="en-US" sz="2400" dirty="0" smtClean="0"/>
              <a:t>is </a:t>
            </a:r>
            <a:r>
              <a:rPr lang="en-US" sz="2400" dirty="0"/>
              <a:t>always helpful.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400" dirty="0"/>
              <a:t>If you feel unsafe, </a:t>
            </a:r>
            <a:r>
              <a:rPr lang="en-US" sz="2400" dirty="0" smtClean="0"/>
              <a:t>DPS provides escorts </a:t>
            </a:r>
            <a:r>
              <a:rPr lang="en-US" sz="2400" dirty="0"/>
              <a:t>to and from your class </a:t>
            </a:r>
            <a:r>
              <a:rPr lang="en-US" sz="2400" dirty="0" smtClean="0"/>
              <a:t>and/or </a:t>
            </a:r>
            <a:r>
              <a:rPr lang="en-US" sz="2400" dirty="0"/>
              <a:t>vehicle.</a:t>
            </a:r>
          </a:p>
          <a:p>
            <a:r>
              <a:rPr lang="en-US" sz="2400" dirty="0"/>
              <a:t> 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69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TWU Student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20412"/>
            <a:ext cx="10058400" cy="3548681"/>
          </a:xfrm>
        </p:spPr>
        <p:txBody>
          <a:bodyPr/>
          <a:lstStyle/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Lack of familiarity with norms, expectations, and procedures in higher education environment </a:t>
            </a:r>
            <a:endParaRPr lang="en-US" sz="2400" dirty="0" smtClean="0"/>
          </a:p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 smtClean="0"/>
              <a:t>Academic</a:t>
            </a:r>
            <a:r>
              <a:rPr lang="en-US" sz="2400" dirty="0"/>
              <a:t>, financial and personal </a:t>
            </a:r>
            <a:r>
              <a:rPr lang="en-US" sz="2400" dirty="0" smtClean="0"/>
              <a:t>stress</a:t>
            </a:r>
            <a:endParaRPr lang="en-US" sz="2400" dirty="0"/>
          </a:p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Multiple life demands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Pre-existing mental health and trauma history 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Emerging psychological problems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400" dirty="0"/>
              <a:t>Increased responsibility and independence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63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I avoid?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5676" y="2182760"/>
            <a:ext cx="9730003" cy="368633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Staying in the situation if you feel </a:t>
            </a:r>
            <a:r>
              <a:rPr lang="en-US" sz="2400" dirty="0" smtClean="0"/>
              <a:t>unsafe.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Meeting with the student </a:t>
            </a:r>
            <a:r>
              <a:rPr lang="en-US" sz="2400" dirty="0" smtClean="0"/>
              <a:t>alone.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Engaging in a screaming </a:t>
            </a:r>
            <a:r>
              <a:rPr lang="en-US" sz="2400" dirty="0" smtClean="0"/>
              <a:t>match.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Ignoring signs that the student’s anger is </a:t>
            </a:r>
            <a:r>
              <a:rPr lang="en-US" sz="2400" dirty="0" smtClean="0"/>
              <a:t>escalating.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Touching or crowding the </a:t>
            </a:r>
            <a:r>
              <a:rPr lang="en-US" sz="2400" dirty="0" smtClean="0"/>
              <a:t>student.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Ignoring your gut reaction that you are in </a:t>
            </a:r>
            <a:r>
              <a:rPr lang="en-US" sz="2400" dirty="0" smtClean="0"/>
              <a:t>danger.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0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Campus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2015612"/>
            <a:ext cx="4937760" cy="3853481"/>
          </a:xfrm>
        </p:spPr>
        <p:txBody>
          <a:bodyPr>
            <a:noAutofit/>
          </a:bodyPr>
          <a:lstStyle/>
          <a:p>
            <a:r>
              <a:rPr lang="en-US" dirty="0" smtClean="0"/>
              <a:t>Counseling &amp; Psychological Services:</a:t>
            </a:r>
          </a:p>
          <a:p>
            <a:pPr lvl="1"/>
            <a:endParaRPr lang="en-US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Provides psychological services to currently enrolled students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Services are free and confidential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Individual, couples, and group therapy 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Walk-in crisis services and after-hours on-call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Mental health outreach programming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Consultation with Faculty/Staff </a:t>
            </a:r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r>
              <a:rPr lang="en-US" sz="2000" dirty="0" smtClean="0"/>
              <a:t>West Jones Hall</a:t>
            </a:r>
          </a:p>
          <a:p>
            <a:pPr marL="201168" lvl="1" indent="0">
              <a:buNone/>
            </a:pPr>
            <a:r>
              <a:rPr lang="en-US" sz="2000" dirty="0" smtClean="0">
                <a:hlinkClick r:id="rId3"/>
              </a:rPr>
              <a:t>http://www.twu.edu/counseling</a:t>
            </a:r>
            <a:endParaRPr lang="en-US" sz="2000" dirty="0" smtClean="0"/>
          </a:p>
          <a:p>
            <a:pPr marL="201168" lvl="1" indent="0">
              <a:buNone/>
            </a:pPr>
            <a:r>
              <a:rPr lang="en-US" sz="2000" dirty="0" smtClean="0"/>
              <a:t>940-898-3801</a:t>
            </a:r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endParaRPr lang="en-US" dirty="0"/>
          </a:p>
          <a:p>
            <a:pPr marL="201168" lvl="1" indent="0">
              <a:buNone/>
            </a:pPr>
            <a:endParaRPr lang="en-US" dirty="0" smtClean="0"/>
          </a:p>
          <a:p>
            <a:pPr marL="384048" lvl="2" indent="0">
              <a:buNone/>
            </a:pP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2015612"/>
            <a:ext cx="5069512" cy="38534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Office of Student Life: </a:t>
            </a:r>
          </a:p>
          <a:p>
            <a:pPr marL="0" indent="0">
              <a:buNone/>
            </a:pPr>
            <a:endParaRPr lang="en-US" sz="1000" dirty="0" smtClean="0"/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 smtClean="0"/>
              <a:t>Behavioral Intervention Teams	  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 smtClean="0"/>
              <a:t>Academic interventions- Withdrawal/Late Drops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 smtClean="0"/>
              <a:t>General questions, support &amp; assistance, navigating TWU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 smtClean="0"/>
              <a:t>Educate students about campus resources and 	        services; facilitate connection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 smtClean="0"/>
              <a:t>Consult with faculty, staff and students about 	    concerns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/>
              <a:t>Student Union 2</a:t>
            </a:r>
            <a:r>
              <a:rPr lang="en-US" baseline="30000" dirty="0" smtClean="0"/>
              <a:t>nd</a:t>
            </a:r>
            <a:r>
              <a:rPr lang="en-US" dirty="0"/>
              <a:t> </a:t>
            </a:r>
            <a:r>
              <a:rPr lang="en-US" dirty="0" smtClean="0"/>
              <a:t>Floor </a:t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://www.twu.edu/student-life-office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940-898-3615</a:t>
            </a:r>
            <a:endParaRPr lang="en-US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/>
              <a:t>	</a:t>
            </a: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2459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Campus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27355" y="1845734"/>
            <a:ext cx="4707684" cy="402336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Disability Student Services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Students with documented visible &amp;/or invisible disability</a:t>
            </a:r>
            <a:br>
              <a:rPr lang="en-US" sz="1400" dirty="0" smtClean="0"/>
            </a:br>
            <a:r>
              <a:rPr lang="en-US" sz="1400" dirty="0" smtClean="0"/>
              <a:t>are eligible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Students must apply/provide documentation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 smtClean="0"/>
              <a:t>Provide academic accommodations, guidance &amp; support </a:t>
            </a: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1400" dirty="0"/>
          </a:p>
          <a:p>
            <a:pPr marL="201168" lvl="1" indent="0">
              <a:buNone/>
            </a:pPr>
            <a:r>
              <a:rPr lang="en-US" sz="2000" dirty="0" smtClean="0"/>
              <a:t>CFO 106</a:t>
            </a:r>
          </a:p>
          <a:p>
            <a:pPr marL="201168" lvl="1" indent="0">
              <a:buNone/>
            </a:pPr>
            <a:r>
              <a:rPr lang="en-US" sz="2000" dirty="0">
                <a:hlinkClick r:id="rId3"/>
              </a:rPr>
              <a:t>http://www.twu.edu/disability-services</a:t>
            </a:r>
            <a:r>
              <a:rPr lang="en-US" sz="2000" dirty="0" smtClean="0">
                <a:hlinkClick r:id="rId3"/>
              </a:rPr>
              <a:t>/</a:t>
            </a:r>
            <a:endParaRPr lang="en-US" sz="2000" dirty="0" smtClean="0"/>
          </a:p>
          <a:p>
            <a:pPr marL="201168" lvl="1" indent="0">
              <a:buNone/>
            </a:pPr>
            <a:r>
              <a:rPr lang="en-US" sz="2000" dirty="0"/>
              <a:t>940.898.3835 (voice) </a:t>
            </a:r>
            <a:endParaRPr lang="en-US" sz="20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57652" y="2753031"/>
            <a:ext cx="3398028" cy="3116063"/>
          </a:xfrm>
        </p:spPr>
        <p:txBody>
          <a:bodyPr/>
          <a:lstStyle/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284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of Public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098" y="1956618"/>
            <a:ext cx="9822426" cy="4188543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 smtClean="0">
                <a:solidFill>
                  <a:srgbClr val="660033"/>
                </a:solidFill>
              </a:rPr>
              <a:t>If immediate, call 911</a:t>
            </a:r>
          </a:p>
          <a:p>
            <a:pPr>
              <a:lnSpc>
                <a:spcPct val="100000"/>
              </a:lnSpc>
            </a:pPr>
            <a:r>
              <a:rPr lang="en-US" u="sng" dirty="0" smtClean="0"/>
              <a:t>Denton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Campus Phone</a:t>
            </a:r>
            <a:r>
              <a:rPr lang="en-US" dirty="0"/>
              <a:t>: 81-2911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940-898-2911</a:t>
            </a:r>
            <a:br>
              <a:rPr lang="en-US" dirty="0" smtClean="0"/>
            </a:br>
            <a:r>
              <a:rPr lang="en-US" dirty="0" smtClean="0"/>
              <a:t>Hubbard </a:t>
            </a:r>
            <a:r>
              <a:rPr lang="en-US" dirty="0"/>
              <a:t>Hall, First Floor, 301 Administration </a:t>
            </a:r>
            <a:r>
              <a:rPr lang="en-US" dirty="0" smtClean="0"/>
              <a:t>Drive</a:t>
            </a:r>
          </a:p>
          <a:p>
            <a:pPr>
              <a:lnSpc>
                <a:spcPct val="100000"/>
              </a:lnSpc>
            </a:pPr>
            <a:r>
              <a:rPr lang="en-US" u="sng" dirty="0" smtClean="0"/>
              <a:t>Dallas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Campus Phone</a:t>
            </a:r>
            <a:r>
              <a:rPr lang="en-US" dirty="0"/>
              <a:t>: 82-6666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214-689-6666</a:t>
            </a:r>
            <a:br>
              <a:rPr lang="en-US" dirty="0" smtClean="0"/>
            </a:br>
            <a:r>
              <a:rPr lang="en-US" dirty="0" smtClean="0"/>
              <a:t>5500 </a:t>
            </a:r>
            <a:r>
              <a:rPr lang="en-US" dirty="0"/>
              <a:t>Southwestern Medical Ave., First </a:t>
            </a:r>
            <a:r>
              <a:rPr lang="en-US" dirty="0" smtClean="0"/>
              <a:t>Floor</a:t>
            </a:r>
          </a:p>
          <a:p>
            <a:r>
              <a:rPr lang="en-US" u="sng" dirty="0" smtClean="0"/>
              <a:t>Houston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Campus Phone: </a:t>
            </a:r>
            <a:r>
              <a:rPr lang="en-US" dirty="0"/>
              <a:t>84-2222 (campus </a:t>
            </a:r>
            <a:r>
              <a:rPr lang="en-US" dirty="0" smtClean="0"/>
              <a:t>phone)</a:t>
            </a:r>
            <a:br>
              <a:rPr lang="en-US" dirty="0" smtClean="0"/>
            </a:br>
            <a:r>
              <a:rPr lang="en-US" dirty="0" smtClean="0"/>
              <a:t>713-794-2222</a:t>
            </a:r>
            <a:br>
              <a:rPr lang="en-US" dirty="0" smtClean="0"/>
            </a:br>
            <a:r>
              <a:rPr lang="en-US" dirty="0" smtClean="0"/>
              <a:t>6700 </a:t>
            </a:r>
            <a:r>
              <a:rPr lang="en-US" dirty="0"/>
              <a:t>Fannin, First Floor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10631" y="2336635"/>
            <a:ext cx="5142271" cy="1200329"/>
          </a:xfrm>
          <a:prstGeom prst="rect">
            <a:avLst/>
          </a:prstGeom>
          <a:solidFill>
            <a:srgbClr val="660033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Behavior on the Denton campus that poses or is perceived to pose an imminent threat or risk of harm to anyone must be reported immediately to the 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TWU </a:t>
            </a:r>
            <a:r>
              <a:rPr lang="en-US" dirty="0">
                <a:solidFill>
                  <a:schemeClr val="bg1"/>
                </a:solidFill>
              </a:rPr>
              <a:t>Department of Public Safety at 940-898-2911.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26480" y="3916980"/>
            <a:ext cx="5860026" cy="203132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For behavior </a:t>
            </a:r>
            <a:r>
              <a:rPr lang="en-US" dirty="0">
                <a:solidFill>
                  <a:schemeClr val="bg1"/>
                </a:solidFill>
              </a:rPr>
              <a:t>at the Dallas </a:t>
            </a:r>
            <a:r>
              <a:rPr lang="en-US" dirty="0" smtClean="0">
                <a:solidFill>
                  <a:schemeClr val="bg1"/>
                </a:solidFill>
              </a:rPr>
              <a:t>&amp; </a:t>
            </a:r>
            <a:r>
              <a:rPr lang="en-US" dirty="0">
                <a:solidFill>
                  <a:schemeClr val="bg1"/>
                </a:solidFill>
              </a:rPr>
              <a:t>Houston campuses that </a:t>
            </a:r>
            <a:r>
              <a:rPr lang="en-US" dirty="0" smtClean="0">
                <a:solidFill>
                  <a:schemeClr val="bg1"/>
                </a:solidFill>
              </a:rPr>
              <a:t>poses </a:t>
            </a:r>
            <a:r>
              <a:rPr lang="en-US" dirty="0">
                <a:solidFill>
                  <a:schemeClr val="bg1"/>
                </a:solidFill>
              </a:rPr>
              <a:t>or is perceived to pose an imminent threat or risk of harm to anyone, call 911. 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If </a:t>
            </a:r>
            <a:r>
              <a:rPr lang="en-US" dirty="0">
                <a:solidFill>
                  <a:schemeClr val="bg1"/>
                </a:solidFill>
              </a:rPr>
              <a:t>it is not an imminent threat, dial 940-898-2911. </a:t>
            </a:r>
          </a:p>
          <a:p>
            <a:r>
              <a:rPr lang="en-US" dirty="0">
                <a:solidFill>
                  <a:schemeClr val="bg1"/>
                </a:solidFill>
              </a:rPr>
              <a:t>The </a:t>
            </a:r>
            <a:r>
              <a:rPr lang="en-US" dirty="0" smtClean="0">
                <a:solidFill>
                  <a:schemeClr val="bg1"/>
                </a:solidFill>
              </a:rPr>
              <a:t>TWU police </a:t>
            </a:r>
            <a:r>
              <a:rPr lang="en-US" dirty="0">
                <a:solidFill>
                  <a:schemeClr val="bg1"/>
                </a:solidFill>
              </a:rPr>
              <a:t>dispatcher will contact the appropriate agencies to deal with the incident. The TWU police dispatcher is available seven days a week, 24 hours a day.</a:t>
            </a:r>
          </a:p>
        </p:txBody>
      </p:sp>
    </p:spTree>
    <p:extLst>
      <p:ext uri="{BB962C8B-B14F-4D97-AF65-F5344CB8AC3E}">
        <p14:creationId xmlns:p14="http://schemas.microsoft.com/office/powerpoint/2010/main" val="28144187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for Intervention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510" y="2330244"/>
            <a:ext cx="9720170" cy="353884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Consult with a colleague(s) from one of key resources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Express concerns directly and privately to the student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Make a referral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Offer support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Report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Contact DPS if needed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93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Role of Faculty &amp; Staff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870" y="2389238"/>
            <a:ext cx="9975809" cy="3479855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</a:rPr>
              <a:t>In </a:t>
            </a:r>
            <a:r>
              <a:rPr lang="en-US" altLang="en-US" sz="2400" dirty="0" smtClean="0">
                <a:latin typeface="Calibri" panose="020F0502020204030204" pitchFamily="34" charset="0"/>
              </a:rPr>
              <a:t>a position </a:t>
            </a:r>
            <a:r>
              <a:rPr lang="en-US" altLang="en-US" sz="2400" dirty="0">
                <a:latin typeface="Calibri" panose="020F0502020204030204" pitchFamily="34" charset="0"/>
              </a:rPr>
              <a:t>to directly observe &amp; notice changes in student </a:t>
            </a:r>
            <a:r>
              <a:rPr lang="en-US" altLang="en-US" sz="2400" dirty="0" smtClean="0">
                <a:latin typeface="Calibri" panose="020F0502020204030204" pitchFamily="34" charset="0"/>
              </a:rPr>
              <a:t>functioning</a:t>
            </a:r>
            <a:endParaRPr lang="en-US" altLang="en-US" sz="2400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</a:rPr>
              <a:t>Students may exhibit, talk, and/or write about signs of </a:t>
            </a:r>
            <a:r>
              <a:rPr lang="en-US" altLang="en-US" sz="2400" dirty="0" smtClean="0">
                <a:latin typeface="Calibri" panose="020F0502020204030204" pitchFamily="34" charset="0"/>
              </a:rPr>
              <a:t>distress</a:t>
            </a:r>
            <a:endParaRPr lang="en-US" altLang="en-US" sz="2400" dirty="0"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</a:rPr>
              <a:t>Established relationship may set stage for intervention  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latin typeface="Calibri" panose="020F0502020204030204" pitchFamily="34" charset="0"/>
              </a:rPr>
              <a:t>In a position to help students access campus resources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529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Academic Signs of Student Distress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659" y="2232912"/>
            <a:ext cx="1005840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Repeated </a:t>
            </a:r>
            <a:r>
              <a:rPr lang="en-US" altLang="en-US" sz="2400" dirty="0" smtClean="0"/>
              <a:t>tardiness/absences</a:t>
            </a:r>
            <a:endParaRPr lang="en-US" alt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 smtClean="0"/>
              <a:t>Missed, late or incomplete </a:t>
            </a:r>
            <a:r>
              <a:rPr lang="en-US" altLang="en-US" sz="2400" dirty="0"/>
              <a:t>assignments and/or exams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Deterioration in quality/quantity of work   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Erratic performance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Repeated requests for special considerations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Exaggerated responses to grades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Disturbing content/references in writing assignments including </a:t>
            </a:r>
            <a:r>
              <a:rPr lang="en-US" altLang="en-US" sz="2400" dirty="0" smtClean="0"/>
              <a:t>suicide, trauma, violence or morbid content</a:t>
            </a:r>
            <a:endParaRPr lang="en-US" alt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38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19223"/>
            <a:ext cx="10058400" cy="912932"/>
          </a:xfrm>
        </p:spPr>
        <p:txBody>
          <a:bodyPr>
            <a:normAutofit/>
          </a:bodyPr>
          <a:lstStyle/>
          <a:p>
            <a:r>
              <a:rPr lang="en-US" dirty="0"/>
              <a:t>Physical/Psychological </a:t>
            </a:r>
            <a:r>
              <a:rPr lang="en-US" dirty="0" smtClean="0"/>
              <a:t>Signs of Distress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8697" y="2140702"/>
            <a:ext cx="10559845" cy="4023360"/>
          </a:xfrm>
        </p:spPr>
        <p:txBody>
          <a:bodyPr/>
          <a:lstStyle/>
          <a:p>
            <a:pPr>
              <a:buNone/>
            </a:pPr>
            <a:r>
              <a:rPr lang="en-US" altLang="en-US" dirty="0"/>
              <a:t>Poor hygiene		</a:t>
            </a:r>
            <a:r>
              <a:rPr lang="en-US" altLang="en-US" dirty="0" smtClean="0"/>
              <a:t>Tearfulness</a:t>
            </a:r>
            <a:r>
              <a:rPr lang="en-US" altLang="en-US" dirty="0"/>
              <a:t>		</a:t>
            </a:r>
            <a:r>
              <a:rPr lang="en-US" altLang="en-US" dirty="0" smtClean="0"/>
              <a:t>Unusually animated</a:t>
            </a:r>
          </a:p>
          <a:p>
            <a:pPr>
              <a:buNone/>
            </a:pPr>
            <a:r>
              <a:rPr lang="en-US" altLang="en-US" dirty="0" smtClean="0"/>
              <a:t>Sleeping </a:t>
            </a:r>
            <a:r>
              <a:rPr lang="en-US" altLang="en-US" dirty="0"/>
              <a:t>in class		</a:t>
            </a:r>
            <a:r>
              <a:rPr lang="en-US" altLang="en-US" dirty="0" smtClean="0"/>
              <a:t>Unusual fatigue		Notably withdrawn</a:t>
            </a:r>
            <a:endParaRPr lang="en-US" altLang="en-US" dirty="0"/>
          </a:p>
          <a:p>
            <a:pPr>
              <a:buNone/>
            </a:pPr>
            <a:r>
              <a:rPr lang="en-US" altLang="en-US" dirty="0"/>
              <a:t>Sad facial expression	</a:t>
            </a:r>
            <a:r>
              <a:rPr lang="en-US" altLang="en-US" dirty="0" smtClean="0"/>
              <a:t>Restlessness		Expressed hopelessness</a:t>
            </a:r>
            <a:endParaRPr lang="en-US" altLang="en-US" dirty="0"/>
          </a:p>
          <a:p>
            <a:pPr>
              <a:buNone/>
            </a:pPr>
            <a:r>
              <a:rPr lang="en-US" altLang="en-US" dirty="0" smtClean="0"/>
              <a:t>Weight </a:t>
            </a:r>
            <a:r>
              <a:rPr lang="en-US" altLang="en-US" dirty="0"/>
              <a:t>changes	</a:t>
            </a:r>
            <a:r>
              <a:rPr lang="en-US" altLang="en-US" dirty="0" smtClean="0"/>
              <a:t>	Inattentiveness		Suicidal references</a:t>
            </a:r>
            <a:endParaRPr lang="en-US" altLang="en-US" dirty="0"/>
          </a:p>
          <a:p>
            <a:pPr>
              <a:buNone/>
            </a:pPr>
            <a:r>
              <a:rPr lang="en-US" altLang="en-US" dirty="0"/>
              <a:t>Emotional outbursts	</a:t>
            </a:r>
            <a:r>
              <a:rPr lang="en-US" altLang="en-US" dirty="0" smtClean="0"/>
              <a:t>Irritability		Odd social behaviors</a:t>
            </a:r>
            <a:endParaRPr lang="en-US" altLang="en-US" dirty="0"/>
          </a:p>
          <a:p>
            <a:pPr>
              <a:buNone/>
            </a:pPr>
            <a:r>
              <a:rPr lang="en-US" altLang="en-US" dirty="0"/>
              <a:t>References to death	</a:t>
            </a:r>
            <a:r>
              <a:rPr lang="en-US" altLang="en-US" dirty="0" smtClean="0"/>
              <a:t>Bizarre behavior		Rapid mood shifts</a:t>
            </a:r>
            <a:endParaRPr lang="en-US" altLang="en-US" dirty="0"/>
          </a:p>
          <a:p>
            <a:pPr>
              <a:buNone/>
            </a:pPr>
            <a:r>
              <a:rPr lang="en-US" altLang="en-US" dirty="0"/>
              <a:t>Incoherent speech	</a:t>
            </a:r>
            <a:r>
              <a:rPr lang="en-US" altLang="en-US" dirty="0" smtClean="0"/>
              <a:t>Hopelessness		Signs of alcohol/drugs</a:t>
            </a:r>
            <a:endParaRPr lang="en-US" alt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618270" y="2261421"/>
            <a:ext cx="0" cy="2762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307392" y="2261421"/>
            <a:ext cx="0" cy="27628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558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Awareness of Cultural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7522" y="1845734"/>
            <a:ext cx="9838157" cy="4023360"/>
          </a:xfrm>
        </p:spPr>
        <p:txBody>
          <a:bodyPr/>
          <a:lstStyle/>
          <a:p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Race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Ethnicity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Gender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Religious/Spiritual Affiliation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Sexual Orientation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5412" y="2017799"/>
            <a:ext cx="3398381" cy="3383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71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Respond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8865" y="2064774"/>
            <a:ext cx="10314037" cy="380432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Ask to speak with the student </a:t>
            </a:r>
            <a:r>
              <a:rPr lang="en-US" sz="2400" dirty="0" smtClean="0"/>
              <a:t>privately.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Identify why you are </a:t>
            </a:r>
            <a:r>
              <a:rPr lang="en-US" sz="2400" dirty="0" smtClean="0"/>
              <a:t>concerned.</a:t>
            </a:r>
            <a:endParaRPr lang="en-US" sz="24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2000" dirty="0"/>
              <a:t>Use clear and concrete examples in non-judgmental terms (i.e. “I’ve noticed you’ve been absent from class lately and I’m concerned</a:t>
            </a:r>
            <a:r>
              <a:rPr lang="en-US" sz="2000" dirty="0" smtClean="0"/>
              <a:t>.”)</a:t>
            </a:r>
            <a:br>
              <a:rPr lang="en-US" sz="2000" dirty="0" smtClean="0"/>
            </a:br>
            <a:endParaRPr lang="en-US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 smtClean="0"/>
              <a:t>Listen </a:t>
            </a:r>
            <a:r>
              <a:rPr lang="en-US" sz="2400" dirty="0"/>
              <a:t>to thoughts and feelings in a sensitive, non-threatening way. Communicate understanding by repeating back the essence of what the student told you. Try to include both content and </a:t>
            </a:r>
            <a:r>
              <a:rPr lang="en-US" sz="2400" dirty="0" smtClean="0"/>
              <a:t>feeling.</a:t>
            </a:r>
          </a:p>
          <a:p>
            <a:pPr lvl="1"/>
            <a:endParaRPr lang="en-US" b="1" dirty="0">
              <a:latin typeface="Century Gothic" panose="020B0502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642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Respond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123768"/>
            <a:ext cx="10058400" cy="3745325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Set clear and appropriate boundaries as </a:t>
            </a:r>
            <a:r>
              <a:rPr lang="en-US" sz="2400" dirty="0" smtClean="0"/>
              <a:t>relevant.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Invite </a:t>
            </a:r>
            <a:r>
              <a:rPr lang="en-US" sz="2400" dirty="0"/>
              <a:t>student to share his/her </a:t>
            </a:r>
            <a:r>
              <a:rPr lang="en-US" sz="2400" dirty="0" smtClean="0"/>
              <a:t>reaction.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Avoid </a:t>
            </a:r>
            <a:r>
              <a:rPr lang="en-US" sz="2400" dirty="0"/>
              <a:t>interrupting, judging, evaluating, and criticizing even if the student asks for your opinion. It is important to respect the student’s value system, even if you don’t agree with it</a:t>
            </a:r>
            <a:r>
              <a:rPr lang="en-US" sz="2400" dirty="0" smtClean="0"/>
              <a:t>.</a:t>
            </a:r>
            <a:endParaRPr lang="en-US" sz="2400" dirty="0"/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Problem-solve with the student. Help him/her develop a rational plan of action</a:t>
            </a:r>
            <a:r>
              <a:rPr lang="en-US" sz="2400" dirty="0" smtClean="0"/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24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to Respond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94" y="2143432"/>
            <a:ext cx="10186218" cy="372566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Do not discuss your concerns with other students</a:t>
            </a:r>
            <a:r>
              <a:rPr lang="en-US" sz="2400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Gently </a:t>
            </a:r>
            <a:r>
              <a:rPr lang="en-US" sz="2400" dirty="0"/>
              <a:t>suggest </a:t>
            </a:r>
            <a:r>
              <a:rPr lang="en-US" sz="2400" dirty="0" smtClean="0"/>
              <a:t>CAPS as </a:t>
            </a:r>
            <a:r>
              <a:rPr lang="en-US" sz="2400" dirty="0"/>
              <a:t>an option for </a:t>
            </a:r>
            <a:r>
              <a:rPr lang="en-US" sz="2400" dirty="0" smtClean="0"/>
              <a:t>support.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Inform </a:t>
            </a:r>
            <a:r>
              <a:rPr lang="en-US" sz="2400" dirty="0"/>
              <a:t>student that </a:t>
            </a:r>
            <a:r>
              <a:rPr lang="en-US" sz="2400" dirty="0" smtClean="0"/>
              <a:t>CAPS is </a:t>
            </a:r>
            <a:r>
              <a:rPr lang="en-US" sz="2400" dirty="0"/>
              <a:t>heavily utilized and students do not have to be “losing it” to seek </a:t>
            </a:r>
            <a:r>
              <a:rPr lang="en-US" sz="2400" dirty="0" smtClean="0"/>
              <a:t>support.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Inform </a:t>
            </a:r>
            <a:r>
              <a:rPr lang="en-US" sz="2400" dirty="0"/>
              <a:t>student that </a:t>
            </a:r>
            <a:r>
              <a:rPr lang="en-US" sz="2400" dirty="0" smtClean="0"/>
              <a:t>CAPS </a:t>
            </a:r>
            <a:r>
              <a:rPr lang="en-US" sz="2400" dirty="0"/>
              <a:t>services are free &amp; confidential (not part of academic </a:t>
            </a:r>
            <a:r>
              <a:rPr lang="en-US" sz="2400" dirty="0" smtClean="0"/>
              <a:t>record).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Offer </a:t>
            </a:r>
            <a:r>
              <a:rPr lang="en-US" sz="2400" dirty="0"/>
              <a:t>to walk student </a:t>
            </a:r>
            <a:r>
              <a:rPr lang="en-US" sz="2400" dirty="0" smtClean="0"/>
              <a:t>over.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0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Retrospect">
  <a:themeElements>
    <a:clrScheme name="Custom 6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7F7F7F"/>
      </a:accent1>
      <a:accent2>
        <a:srgbClr val="740027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683</TotalTime>
  <Words>1213</Words>
  <Application>Microsoft Office PowerPoint</Application>
  <PresentationFormat>Widescreen</PresentationFormat>
  <Paragraphs>223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Calibri Light</vt:lpstr>
      <vt:lpstr>Century Gothic</vt:lpstr>
      <vt:lpstr>Wingdings</vt:lpstr>
      <vt:lpstr>Retrospect</vt:lpstr>
      <vt:lpstr>Supporting Distressed &amp;  Distressing Students</vt:lpstr>
      <vt:lpstr>TWU Student</vt:lpstr>
      <vt:lpstr>Role of Faculty &amp; Staff</vt:lpstr>
      <vt:lpstr>Academic Signs of Student Distress</vt:lpstr>
      <vt:lpstr>Physical/Psychological Signs of Distress</vt:lpstr>
      <vt:lpstr>Awareness of Cultural Differences</vt:lpstr>
      <vt:lpstr>How to Respond</vt:lpstr>
      <vt:lpstr>How to Respond</vt:lpstr>
      <vt:lpstr>How to Respond</vt:lpstr>
      <vt:lpstr>How Student Life Office Can Assist</vt:lpstr>
      <vt:lpstr> </vt:lpstr>
      <vt:lpstr>Examples of Issues Addressed by BAT </vt:lpstr>
      <vt:lpstr>Examples of Issues Address by SOC/CARE</vt:lpstr>
      <vt:lpstr>How to Report </vt:lpstr>
      <vt:lpstr>Office of Civility and Community Standards</vt:lpstr>
      <vt:lpstr>Office of Civility and Community Standards</vt:lpstr>
      <vt:lpstr>Department of Public Safety</vt:lpstr>
      <vt:lpstr>Signs of Potential Aggression</vt:lpstr>
      <vt:lpstr>When to call DPS</vt:lpstr>
      <vt:lpstr>What should I avoid?</vt:lpstr>
      <vt:lpstr>Key Campus Resources</vt:lpstr>
      <vt:lpstr>Key Campus Resources</vt:lpstr>
      <vt:lpstr>Department of Public Safety</vt:lpstr>
      <vt:lpstr>Options for Intervention</vt:lpstr>
    </vt:vector>
  </TitlesOfParts>
  <Company>Texas Woman's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 in Distress</dc:title>
  <dc:creator>Voyles, Kyle</dc:creator>
  <cp:lastModifiedBy>Reeves, Michelle</cp:lastModifiedBy>
  <cp:revision>61</cp:revision>
  <dcterms:created xsi:type="dcterms:W3CDTF">2017-06-23T15:49:28Z</dcterms:created>
  <dcterms:modified xsi:type="dcterms:W3CDTF">2017-08-16T15:21:04Z</dcterms:modified>
</cp:coreProperties>
</file>