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19"/>
  </p:notesMasterIdLst>
  <p:sldIdLst>
    <p:sldId id="287" r:id="rId5"/>
    <p:sldId id="257" r:id="rId6"/>
    <p:sldId id="258" r:id="rId7"/>
    <p:sldId id="259" r:id="rId8"/>
    <p:sldId id="288" r:id="rId9"/>
    <p:sldId id="286" r:id="rId10"/>
    <p:sldId id="283" r:id="rId11"/>
    <p:sldId id="289" r:id="rId12"/>
    <p:sldId id="284" r:id="rId13"/>
    <p:sldId id="280" r:id="rId14"/>
    <p:sldId id="281" r:id="rId15"/>
    <p:sldId id="265" r:id="rId16"/>
    <p:sldId id="270" r:id="rId17"/>
    <p:sldId id="273" r:id="rId1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1426"/>
    <a:srgbClr val="990000"/>
    <a:srgbClr val="6A2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2" autoAdjust="0"/>
    <p:restoredTop sz="86628" autoAdjust="0"/>
  </p:normalViewPr>
  <p:slideViewPr>
    <p:cSldViewPr snapToGrid="0" snapToObjects="1">
      <p:cViewPr varScale="1">
        <p:scale>
          <a:sx n="128" d="100"/>
          <a:sy n="128" d="100"/>
        </p:scale>
        <p:origin x="1002" y="10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9" d="100"/>
        <a:sy n="149" d="100"/>
      </p:scale>
      <p:origin x="0" y="-1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BD4E5-8677-415C-8844-AD18241EC836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E5345-A5AE-49E5-A503-5420BBA9F0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290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E5345-A5AE-49E5-A503-5420BBA9F08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773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E5345-A5AE-49E5-A503-5420BBA9F08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86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E5345-A5AE-49E5-A503-5420BBA9F08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968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E5345-A5AE-49E5-A503-5420BBA9F08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593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959528"/>
            <a:ext cx="7772400" cy="7424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66299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/>
                <a:cs typeface="Century Gothic"/>
              </a:defRPr>
            </a:lvl1pPr>
            <a:lvl2pPr>
              <a:defRPr>
                <a:latin typeface="Century Gothic"/>
                <a:cs typeface="Century Gothic"/>
              </a:defRPr>
            </a:lvl2pPr>
            <a:lvl3pPr>
              <a:defRPr>
                <a:latin typeface="Century Gothic"/>
                <a:cs typeface="Century Gothic"/>
              </a:defRPr>
            </a:lvl3pPr>
            <a:lvl4pPr>
              <a:defRPr>
                <a:latin typeface="Century Gothic"/>
                <a:cs typeface="Century Gothic"/>
              </a:defRPr>
            </a:lvl4pPr>
            <a:lvl5pPr>
              <a:defRPr>
                <a:latin typeface="Century Gothic"/>
                <a:cs typeface="Century Gothic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5090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5090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Century Gothic"/>
                <a:cs typeface="Century Gothic"/>
              </a:defRPr>
            </a:lvl1pPr>
            <a:lvl2pPr>
              <a:defRPr sz="2400">
                <a:latin typeface="Century Gothic"/>
                <a:cs typeface="Century Gothic"/>
              </a:defRPr>
            </a:lvl2pPr>
            <a:lvl3pPr>
              <a:defRPr sz="2000">
                <a:latin typeface="Century Gothic"/>
                <a:cs typeface="Century Gothic"/>
              </a:defRPr>
            </a:lvl3pPr>
            <a:lvl4pPr>
              <a:defRPr sz="1800">
                <a:latin typeface="Century Gothic"/>
                <a:cs typeface="Century Gothic"/>
              </a:defRPr>
            </a:lvl4pPr>
            <a:lvl5pPr>
              <a:defRPr sz="1800">
                <a:latin typeface="Century Gothic"/>
                <a:cs typeface="Century Gothic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87"/>
            <a:ext cx="4040188" cy="300256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Century Gothic"/>
                <a:cs typeface="Century Gothic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706587"/>
            <a:ext cx="4041775" cy="300256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/>
                <a:cs typeface="Century Gothic"/>
              </a:defRPr>
            </a:lvl1pPr>
            <a:lvl2pPr>
              <a:defRPr sz="2000">
                <a:latin typeface="Century Gothic"/>
                <a:cs typeface="Century Gothic"/>
              </a:defRPr>
            </a:lvl2pPr>
            <a:lvl3pPr>
              <a:defRPr sz="1800">
                <a:latin typeface="Century Gothic"/>
                <a:cs typeface="Century Gothic"/>
              </a:defRPr>
            </a:lvl3pPr>
            <a:lvl4pPr>
              <a:defRPr sz="1600">
                <a:latin typeface="Century Gothic"/>
                <a:cs typeface="Century Gothic"/>
              </a:defRPr>
            </a:lvl4pPr>
            <a:lvl5pPr>
              <a:defRPr sz="1600">
                <a:latin typeface="Century Gothic"/>
                <a:cs typeface="Century Gothic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518634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entury Gothic"/>
                <a:cs typeface="Century Gothic"/>
              </a:defRPr>
            </a:lvl1pPr>
            <a:lvl2pPr>
              <a:defRPr sz="2800">
                <a:latin typeface="Century Gothic"/>
                <a:cs typeface="Century Gothic"/>
              </a:defRPr>
            </a:lvl2pPr>
            <a:lvl3pPr>
              <a:defRPr sz="2400">
                <a:latin typeface="Century Gothic"/>
                <a:cs typeface="Century Gothic"/>
              </a:defRPr>
            </a:lvl3pPr>
            <a:lvl4pPr>
              <a:defRPr sz="2000">
                <a:latin typeface="Century Gothic"/>
                <a:cs typeface="Century Gothic"/>
              </a:defRPr>
            </a:lvl4pPr>
            <a:lvl5pPr>
              <a:defRPr sz="2000">
                <a:latin typeface="Century Gothic"/>
                <a:cs typeface="Century Gothic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6470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350722"/>
            <a:ext cx="5486400" cy="541677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Century Gothic"/>
                <a:cs typeface="Century Gothic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09853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Century Gothic"/>
                <a:cs typeface="Century Gothic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947017"/>
            <a:ext cx="5486400" cy="7692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/>
                <a:cs typeface="Century Gothic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42E7F-9C6C-466A-B6AD-1DDF56EA8AC6}" type="datetimeFigureOut">
              <a:rPr lang="en-US" smtClean="0"/>
              <a:t>4/28/2025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F65C1-196C-4911-A5B7-EE65F235A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32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2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  <p:sldLayoutId id="2147493465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payments@twu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Bursar’s Office</a:t>
            </a:r>
          </a:p>
        </p:txBody>
      </p:sp>
    </p:spTree>
    <p:extLst>
      <p:ext uri="{BB962C8B-B14F-4D97-AF65-F5344CB8AC3E}">
        <p14:creationId xmlns:p14="http://schemas.microsoft.com/office/powerpoint/2010/main" val="2805804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Fall 2025 Installment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25% down payment required of remaining balance</a:t>
            </a:r>
          </a:p>
          <a:p>
            <a:r>
              <a:rPr lang="en-US" dirty="0">
                <a:latin typeface="Arial" panose="020B0604020202020204" pitchFamily="34" charset="0"/>
              </a:rPr>
              <a:t>$25 installment fee included </a:t>
            </a:r>
          </a:p>
          <a:p>
            <a:r>
              <a:rPr lang="en-US" dirty="0">
                <a:latin typeface="Arial" panose="020B0604020202020204" pitchFamily="34" charset="0"/>
              </a:rPr>
              <a:t>Accepted financial aid applied first</a:t>
            </a:r>
          </a:p>
          <a:p>
            <a:r>
              <a:rPr lang="en-US" dirty="0">
                <a:latin typeface="Arial" panose="020B0604020202020204" pitchFamily="34" charset="0"/>
              </a:rPr>
              <a:t>Three monthly payments: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	Sept. 15		Oct. 15		Nov. 15</a:t>
            </a:r>
          </a:p>
        </p:txBody>
      </p:sp>
    </p:spTree>
    <p:extLst>
      <p:ext uri="{BB962C8B-B14F-4D97-AF65-F5344CB8AC3E}">
        <p14:creationId xmlns:p14="http://schemas.microsoft.com/office/powerpoint/2010/main" val="3656008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Fall 2025 Emergency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Designed for students awaiting financial aid processing</a:t>
            </a:r>
          </a:p>
          <a:p>
            <a:r>
              <a:rPr lang="en-US" dirty="0">
                <a:latin typeface="Arial" panose="020B0604020202020204" pitchFamily="34" charset="0"/>
              </a:rPr>
              <a:t>No down payment when enrolling</a:t>
            </a:r>
          </a:p>
          <a:p>
            <a:r>
              <a:rPr lang="en-US" dirty="0">
                <a:latin typeface="Arial" panose="020B0604020202020204" pitchFamily="34" charset="0"/>
              </a:rPr>
              <a:t>$25 installment fee due upon enrollment</a:t>
            </a:r>
          </a:p>
          <a:p>
            <a:r>
              <a:rPr lang="en-US" dirty="0">
                <a:latin typeface="Arial" panose="020B0604020202020204" pitchFamily="34" charset="0"/>
              </a:rPr>
              <a:t>Balance in three monthly payments: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Sept. 15		Oct. 15		Nov. 15</a:t>
            </a:r>
          </a:p>
        </p:txBody>
      </p:sp>
    </p:spTree>
    <p:extLst>
      <p:ext uri="{BB962C8B-B14F-4D97-AF65-F5344CB8AC3E}">
        <p14:creationId xmlns:p14="http://schemas.microsoft.com/office/powerpoint/2010/main" val="2510122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2309" y="596703"/>
            <a:ext cx="7247744" cy="41476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77" y="205978"/>
            <a:ext cx="8718498" cy="622695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rgbClr val="7814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I get my refund? &gt; In Portal select Make Refund Choice</a:t>
            </a:r>
            <a:br>
              <a:rPr lang="en-US" sz="2200" dirty="0">
                <a:solidFill>
                  <a:srgbClr val="78142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solidFill>
                <a:srgbClr val="7814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8409" y="1124759"/>
            <a:ext cx="1965650" cy="1300163"/>
          </a:xfrm>
          <a:prstGeom prst="rect">
            <a:avLst/>
          </a:prstGeom>
        </p:spPr>
      </p:pic>
      <p:sp>
        <p:nvSpPr>
          <p:cNvPr id="9" name="Curved Left Arrow 8"/>
          <p:cNvSpPr/>
          <p:nvPr/>
        </p:nvSpPr>
        <p:spPr>
          <a:xfrm>
            <a:off x="8465619" y="624586"/>
            <a:ext cx="545188" cy="921895"/>
          </a:xfrm>
          <a:prstGeom prst="curvedLeftArrow">
            <a:avLst/>
          </a:prstGeom>
          <a:ln>
            <a:solidFill>
              <a:srgbClr val="6A22EC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Up Arrow 9"/>
          <p:cNvSpPr/>
          <p:nvPr/>
        </p:nvSpPr>
        <p:spPr>
          <a:xfrm>
            <a:off x="3702572" y="3410262"/>
            <a:ext cx="614595" cy="1733237"/>
          </a:xfrm>
          <a:prstGeom prst="upArrow">
            <a:avLst/>
          </a:prstGeom>
          <a:ln>
            <a:solidFill>
              <a:srgbClr val="00B0F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9154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/>
              <a:t>Fixed vs Standard Tuition</a:t>
            </a:r>
            <a:br>
              <a:rPr lang="en-US" u="sng" dirty="0"/>
            </a:br>
            <a:r>
              <a:rPr lang="en-US" u="sng" dirty="0"/>
              <a:t>Credit Hour Rates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488163"/>
              </p:ext>
            </p:extLst>
          </p:nvPr>
        </p:nvGraphicFramePr>
        <p:xfrm>
          <a:off x="1983064" y="1199379"/>
          <a:ext cx="5177871" cy="3368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8220">
                  <a:extLst>
                    <a:ext uri="{9D8B030D-6E8A-4147-A177-3AD203B41FA5}">
                      <a16:colId xmlns:a16="http://schemas.microsoft.com/office/drawing/2014/main" val="2965987728"/>
                    </a:ext>
                  </a:extLst>
                </a:gridCol>
                <a:gridCol w="764913">
                  <a:extLst>
                    <a:ext uri="{9D8B030D-6E8A-4147-A177-3AD203B41FA5}">
                      <a16:colId xmlns:a16="http://schemas.microsoft.com/office/drawing/2014/main" val="1730072068"/>
                    </a:ext>
                  </a:extLst>
                </a:gridCol>
                <a:gridCol w="823752">
                  <a:extLst>
                    <a:ext uri="{9D8B030D-6E8A-4147-A177-3AD203B41FA5}">
                      <a16:colId xmlns:a16="http://schemas.microsoft.com/office/drawing/2014/main" val="1360507120"/>
                    </a:ext>
                  </a:extLst>
                </a:gridCol>
                <a:gridCol w="774719">
                  <a:extLst>
                    <a:ext uri="{9D8B030D-6E8A-4147-A177-3AD203B41FA5}">
                      <a16:colId xmlns:a16="http://schemas.microsoft.com/office/drawing/2014/main" val="3814492287"/>
                    </a:ext>
                  </a:extLst>
                </a:gridCol>
                <a:gridCol w="696267">
                  <a:extLst>
                    <a:ext uri="{9D8B030D-6E8A-4147-A177-3AD203B41FA5}">
                      <a16:colId xmlns:a16="http://schemas.microsoft.com/office/drawing/2014/main" val="2193644825"/>
                    </a:ext>
                  </a:extLst>
                </a:gridCol>
              </a:tblGrid>
              <a:tr h="230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Students entering 2025-26</a:t>
                      </a: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sng" strike="noStrike" dirty="0">
                          <a:effectLst/>
                        </a:rPr>
                        <a:t>Year 1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sng" strike="noStrike" dirty="0">
                          <a:effectLst/>
                        </a:rPr>
                        <a:t>Year 2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sng" strike="noStrike" dirty="0">
                          <a:effectLst/>
                        </a:rPr>
                        <a:t>Year 3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sng" strike="noStrike" dirty="0">
                          <a:effectLst/>
                        </a:rPr>
                        <a:t>Year 4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732318982"/>
                  </a:ext>
                </a:extLst>
              </a:tr>
              <a:tr h="230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Fixed Plan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$288.88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$288.88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$288.88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$288.88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3437721161"/>
                  </a:ext>
                </a:extLst>
              </a:tr>
              <a:tr h="230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Standard Plan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$238.00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TBD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TBD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TBD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1011231102"/>
                  </a:ext>
                </a:extLst>
              </a:tr>
              <a:tr h="196132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1585734340"/>
                  </a:ext>
                </a:extLst>
              </a:tr>
              <a:tr h="230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Students entering 2024-25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2026786165"/>
                  </a:ext>
                </a:extLst>
              </a:tr>
              <a:tr h="230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Fixed Plan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$288.88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$288.88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$288.88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$288.88</a:t>
                      </a: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4245227647"/>
                  </a:ext>
                </a:extLst>
              </a:tr>
              <a:tr h="230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Standard Plan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$238.00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$238.00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TBD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TBD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4262389633"/>
                  </a:ext>
                </a:extLst>
              </a:tr>
              <a:tr h="216725">
                <a:tc>
                  <a:txBody>
                    <a:bodyPr/>
                    <a:lstStyle/>
                    <a:p>
                      <a:pPr algn="l" fontAlgn="b"/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3186833907"/>
                  </a:ext>
                </a:extLst>
              </a:tr>
              <a:tr h="230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Students entering 2023-24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165447790"/>
                  </a:ext>
                </a:extLst>
              </a:tr>
              <a:tr h="230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Fixed Plan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$288.88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$288.88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$288.88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$288.88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2426403269"/>
                  </a:ext>
                </a:extLst>
              </a:tr>
              <a:tr h="22800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Standard Plan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$238.00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$238.00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$238.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</a:t>
                      </a:r>
                      <a:endParaRPr lang="en-US" sz="1400" u="none" strike="noStrike" dirty="0">
                        <a:effectLst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TBD</a:t>
                      </a: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3280785122"/>
                  </a:ext>
                </a:extLst>
              </a:tr>
              <a:tr h="196132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3522298091"/>
                  </a:ext>
                </a:extLst>
              </a:tr>
              <a:tr h="22800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Students entering 2022-23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745600142"/>
                  </a:ext>
                </a:extLst>
              </a:tr>
              <a:tr h="23045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Fixed Plan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$267.41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$267.41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$267.41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$267.41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3018003014"/>
                  </a:ext>
                </a:extLst>
              </a:tr>
              <a:tr h="22800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Standard Plan</a:t>
                      </a:r>
                      <a:endParaRPr lang="en-US" sz="14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$234.00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$238.00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238.00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238.00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03" marR="4903" marT="4903" marB="0" anchor="b"/>
                </a:tc>
                <a:extLst>
                  <a:ext uri="{0D108BD9-81ED-4DB2-BD59-A6C34878D82A}">
                    <a16:rowId xmlns:a16="http://schemas.microsoft.com/office/drawing/2014/main" val="973685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633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6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WELCOME TO TWU!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171700" y="3257550"/>
            <a:ext cx="4800600" cy="971550"/>
          </a:xfrm>
          <a:ln>
            <a:solidFill>
              <a:schemeClr val="bg2">
                <a:lumMod val="10000"/>
              </a:schemeClr>
            </a:solidFill>
          </a:ln>
        </p:spPr>
        <p:txBody>
          <a:bodyPr>
            <a:normAutofit fontScale="92500"/>
            <a:scene3d>
              <a:camera prst="orthographicFront"/>
              <a:lightRig rig="threePt" dir="t"/>
            </a:scene3d>
            <a:sp3d extrusionH="57150" contourW="12700">
              <a:bevelT w="38100" h="38100"/>
              <a:contourClr>
                <a:schemeClr val="accent2">
                  <a:lumMod val="75000"/>
                </a:schemeClr>
              </a:contourClr>
            </a:sp3d>
          </a:bodyPr>
          <a:lstStyle/>
          <a:p>
            <a:r>
              <a:rPr lang="en-US" sz="2700" b="1" dirty="0">
                <a:ln cmpd="sng">
                  <a:solidFill>
                    <a:schemeClr val="tx1"/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Remember Fall Payment Deadline</a:t>
            </a:r>
          </a:p>
          <a:p>
            <a:r>
              <a:rPr lang="en-US" sz="2700" b="1" dirty="0">
                <a:ln cmpd="sng">
                  <a:solidFill>
                    <a:schemeClr val="tx1"/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is August 22!</a:t>
            </a:r>
          </a:p>
        </p:txBody>
      </p:sp>
    </p:spTree>
    <p:extLst>
      <p:ext uri="{BB962C8B-B14F-4D97-AF65-F5344CB8AC3E}">
        <p14:creationId xmlns:p14="http://schemas.microsoft.com/office/powerpoint/2010/main" val="204995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781426"/>
                </a:solidFill>
                <a:latin typeface="Arial" pitchFamily="34" charset="0"/>
                <a:cs typeface="Arial" pitchFamily="34" charset="0"/>
              </a:rPr>
              <a:t>Office of the Bursar</a:t>
            </a:r>
            <a:br>
              <a:rPr lang="en-US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989" y="815547"/>
            <a:ext cx="8439665" cy="3750904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>
                <a:latin typeface="Arial" charset="0"/>
                <a:cs typeface="Arial" charset="0"/>
              </a:rPr>
              <a:t>Admissions/Registration Building</a:t>
            </a:r>
          </a:p>
          <a:p>
            <a:pPr marL="0" indent="0">
              <a:buNone/>
            </a:pPr>
            <a:r>
              <a:rPr lang="en-US" sz="2200" b="1" dirty="0">
                <a:latin typeface="Arial" charset="0"/>
                <a:cs typeface="Arial" charset="0"/>
              </a:rPr>
              <a:t>304 Administration Drive</a:t>
            </a:r>
          </a:p>
          <a:p>
            <a:pPr marL="0" indent="0">
              <a:buNone/>
            </a:pPr>
            <a:r>
              <a:rPr lang="en-US" sz="2200" b="1" dirty="0">
                <a:latin typeface="Arial" charset="0"/>
                <a:cs typeface="Arial" charset="0"/>
              </a:rPr>
              <a:t>Denton TX 76204</a:t>
            </a:r>
          </a:p>
          <a:p>
            <a:pPr marL="0" indent="0">
              <a:buNone/>
            </a:pPr>
            <a:r>
              <a:rPr lang="en-US" sz="2200" b="1" dirty="0">
                <a:latin typeface="Arial" charset="0"/>
                <a:cs typeface="Arial" charset="0"/>
              </a:rPr>
              <a:t>	       Phone: 940-898-3570 </a:t>
            </a:r>
          </a:p>
          <a:p>
            <a:pPr marL="0" indent="0">
              <a:buNone/>
            </a:pPr>
            <a:r>
              <a:rPr lang="en-US" sz="2200" b="1" dirty="0">
                <a:latin typeface="Arial" charset="0"/>
                <a:cs typeface="Arial" charset="0"/>
              </a:rPr>
              <a:t>	           Fax: 940-898-3578</a:t>
            </a:r>
          </a:p>
          <a:p>
            <a:pPr marL="0" indent="0">
              <a:buNone/>
            </a:pPr>
            <a:r>
              <a:rPr lang="en-US" sz="2200" b="1" dirty="0">
                <a:latin typeface="Arial" charset="0"/>
                <a:cs typeface="Arial" charset="0"/>
              </a:rPr>
              <a:t>	Email: </a:t>
            </a:r>
            <a:r>
              <a:rPr lang="en-US" sz="2200" b="1" dirty="0">
                <a:latin typeface="Arial" charset="0"/>
                <a:cs typeface="Arial" charset="0"/>
                <a:hlinkClick r:id="rId2"/>
              </a:rPr>
              <a:t>payments@twu.edu</a:t>
            </a:r>
            <a:r>
              <a:rPr lang="en-US" sz="2200" b="1" dirty="0">
                <a:latin typeface="Arial" charset="0"/>
                <a:cs typeface="Arial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charset="0"/>
                <a:cs typeface="Arial" charset="0"/>
              </a:rPr>
              <a:t>Window Hours:  M-</a:t>
            </a:r>
            <a:r>
              <a:rPr lang="en-US" sz="2200" b="1" dirty="0" err="1">
                <a:latin typeface="Arial" charset="0"/>
                <a:cs typeface="Arial" charset="0"/>
              </a:rPr>
              <a:t>Thur</a:t>
            </a:r>
            <a:r>
              <a:rPr lang="en-US" sz="2200" b="1" dirty="0">
                <a:latin typeface="Arial" charset="0"/>
                <a:cs typeface="Arial" charset="0"/>
              </a:rPr>
              <a:t>,  9am – 4pm	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charset="0"/>
                <a:cs typeface="Arial" charset="0"/>
              </a:rPr>
              <a:t>Phone Hours:     M-F, 8am – 5pm</a:t>
            </a:r>
          </a:p>
          <a:p>
            <a:pPr marL="0" indent="0" algn="ctr">
              <a:buNone/>
            </a:pPr>
            <a:r>
              <a:rPr lang="en-US" sz="2200" b="1" dirty="0">
                <a:latin typeface="Arial" charset="0"/>
                <a:cs typeface="Arial" charset="0"/>
              </a:rPr>
              <a:t>www.twu.edu/bursar</a:t>
            </a:r>
            <a:endParaRPr lang="en-US" sz="2200" dirty="0"/>
          </a:p>
        </p:txBody>
      </p:sp>
      <p:pic>
        <p:nvPicPr>
          <p:cNvPr id="4" name="Picture 6" descr="http://www.twu.edu/spinners/gallery/images/exteriors/act_admissions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8379" y="815547"/>
            <a:ext cx="1850924" cy="2674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65606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675"/>
            <a:ext cx="8048625" cy="872439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00"/>
                </a:solidFill>
                <a:latin typeface="Arial" panose="020B0604020202020204" pitchFamily="34" charset="0"/>
                <a:ea typeface="Times New Roman" pitchFamily="18" charset="0"/>
                <a:cs typeface="Arial" pitchFamily="34" charset="0"/>
              </a:rPr>
              <a:t>What are Accepted Payment Methods?</a:t>
            </a:r>
            <a:br>
              <a: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6652410" cy="3514724"/>
          </a:xfrm>
        </p:spPr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200" b="1" dirty="0">
                <a:latin typeface="Arial" charset="0"/>
                <a:cs typeface="Arial" charset="0"/>
              </a:rPr>
              <a:t>Credit/Debit Cards Online Only - </a:t>
            </a:r>
            <a:r>
              <a:rPr lang="en-US" sz="1600" b="1" dirty="0">
                <a:latin typeface="Arial" charset="0"/>
                <a:cs typeface="Arial" charset="0"/>
              </a:rPr>
              <a:t>2.95% addt’l fee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 dirty="0">
                <a:latin typeface="Arial" charset="0"/>
                <a:cs typeface="Arial" charset="0"/>
              </a:rPr>
              <a:t>MasterCard/VISA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 dirty="0">
                <a:latin typeface="Arial" charset="0"/>
                <a:cs typeface="Arial" charset="0"/>
              </a:rPr>
              <a:t>American Express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b="1" dirty="0">
                <a:latin typeface="Arial" charset="0"/>
                <a:cs typeface="Arial" charset="0"/>
              </a:rPr>
              <a:t>Discover</a:t>
            </a:r>
            <a:r>
              <a:rPr lang="en-US" sz="1800" b="1" baseline="30000" dirty="0">
                <a:latin typeface="Arial" charset="0"/>
                <a:cs typeface="Arial" charset="0"/>
              </a:rPr>
              <a:t> </a:t>
            </a:r>
            <a:endParaRPr lang="en-US" sz="1800" b="1" dirty="0">
              <a:latin typeface="Arial" charset="0"/>
              <a:cs typeface="Arial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200" b="1" dirty="0">
                <a:latin typeface="Arial" charset="0"/>
                <a:cs typeface="Arial" charset="0"/>
              </a:rPr>
              <a:t>Personal Check (unless past-due balance)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b="1" dirty="0">
                <a:latin typeface="Arial" charset="0"/>
                <a:cs typeface="Arial" charset="0"/>
              </a:rPr>
              <a:t>Cash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b="1" dirty="0">
                <a:latin typeface="Arial" charset="0"/>
                <a:cs typeface="Arial" charset="0"/>
              </a:rPr>
              <a:t>Money Order/Cashier’s Check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b="1" dirty="0" err="1">
                <a:latin typeface="Arial" charset="0"/>
                <a:cs typeface="Arial" charset="0"/>
              </a:rPr>
              <a:t>WebCheck</a:t>
            </a:r>
            <a:r>
              <a:rPr lang="en-US" sz="2200" b="1" dirty="0">
                <a:latin typeface="Arial" charset="0"/>
                <a:cs typeface="Arial" charset="0"/>
              </a:rPr>
              <a:t> (ACH)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b="1" dirty="0">
                <a:latin typeface="Arial" charset="0"/>
                <a:cs typeface="Arial" charset="0"/>
              </a:rPr>
              <a:t>Financial Aid Awards</a:t>
            </a:r>
          </a:p>
          <a:p>
            <a:endParaRPr lang="en-US" dirty="0"/>
          </a:p>
        </p:txBody>
      </p:sp>
      <p:pic>
        <p:nvPicPr>
          <p:cNvPr id="4" name="Picture 7" descr="credit_card_logos_10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1809" y="1795216"/>
            <a:ext cx="3505200" cy="609600"/>
          </a:xfrm>
          <a:prstGeom prst="rect">
            <a:avLst/>
          </a:prstGeom>
          <a:noFill/>
          <a:ln w="25400" cap="rnd" cmpd="thickThin">
            <a:gradFill flip="none" rotWithShape="1">
              <a:gsLst>
                <a:gs pos="0">
                  <a:srgbClr val="FF00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path path="shape">
                <a:fillToRect l="50000" t="50000" r="50000" b="50000"/>
              </a:path>
              <a:tileRect/>
            </a:gradFill>
            <a:round/>
            <a:headEnd/>
            <a:tailEnd/>
          </a:ln>
        </p:spPr>
      </p:pic>
      <p:pic>
        <p:nvPicPr>
          <p:cNvPr id="6" name="Picture 12" descr="CASH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080000">
            <a:off x="7455035" y="926745"/>
            <a:ext cx="1344901" cy="885825"/>
          </a:xfrm>
          <a:prstGeom prst="rect">
            <a:avLst/>
          </a:prstGeom>
          <a:noFill/>
          <a:ln w="31750">
            <a:gradFill flip="none" rotWithShape="1">
              <a:gsLst>
                <a:gs pos="0">
                  <a:srgbClr val="CBCBCB"/>
                </a:gs>
                <a:gs pos="13000">
                  <a:srgbClr val="5F5F5F"/>
                </a:gs>
                <a:gs pos="21001">
                  <a:srgbClr val="5F5F5F"/>
                </a:gs>
                <a:gs pos="63000">
                  <a:srgbClr val="FFFFFF"/>
                </a:gs>
                <a:gs pos="67000">
                  <a:srgbClr val="B2B2B2"/>
                </a:gs>
                <a:gs pos="69000">
                  <a:srgbClr val="292929"/>
                </a:gs>
                <a:gs pos="82001">
                  <a:srgbClr val="777777"/>
                </a:gs>
                <a:gs pos="100000">
                  <a:srgbClr val="EAEAEA"/>
                </a:gs>
              </a:gsLst>
              <a:path path="shape">
                <a:fillToRect l="50000" t="50000" r="50000" b="50000"/>
              </a:path>
              <a:tileRect/>
            </a:gradFill>
            <a:miter lim="800000"/>
            <a:headEnd/>
            <a:tailEnd/>
          </a:ln>
          <a:scene3d>
            <a:camera prst="perspectiveHeroicExtremeLeftFacing"/>
            <a:lightRig rig="threePt" dir="t"/>
          </a:scene3d>
        </p:spPr>
      </p:pic>
      <p:pic>
        <p:nvPicPr>
          <p:cNvPr id="7" name="Picture 17" descr="FINANCIAL AID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700000">
            <a:off x="7057013" y="2577752"/>
            <a:ext cx="1624013" cy="947738"/>
          </a:xfrm>
          <a:prstGeom prst="rect">
            <a:avLst/>
          </a:prstGeom>
          <a:noFill/>
          <a:ln w="12700" cap="rnd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scene3d>
            <a:camera prst="isometricOffAxis1Right"/>
            <a:lightRig rig="threePt" dir="t"/>
          </a:scene3d>
          <a:sp3d>
            <a:bevelT/>
          </a:sp3d>
        </p:spPr>
      </p:pic>
      <p:pic>
        <p:nvPicPr>
          <p:cNvPr id="8" name="Picture 14" descr="MONEY ORDER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44409" y="3400184"/>
            <a:ext cx="1317625" cy="990600"/>
          </a:xfrm>
          <a:prstGeom prst="rect">
            <a:avLst/>
          </a:prstGeom>
          <a:noFill/>
          <a:ln w="25400">
            <a:solidFill>
              <a:srgbClr val="92D05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6614425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36"/>
            <a:ext cx="8229600" cy="857250"/>
          </a:xfrm>
        </p:spPr>
        <p:txBody>
          <a:bodyPr>
            <a:normAutofit/>
          </a:bodyPr>
          <a:lstStyle/>
          <a:p>
            <a:r>
              <a:rPr lang="en-US" sz="2400" dirty="0"/>
              <a:t>						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Where’s My Bill?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     Bills are not mailed&gt;&gt;access in Self-Service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567543" y="3563967"/>
            <a:ext cx="2351314" cy="302079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" y="1077133"/>
            <a:ext cx="8377321" cy="3002396"/>
          </a:xfrm>
          <a:prstGeom prst="rect">
            <a:avLst/>
          </a:prstGeom>
        </p:spPr>
      </p:pic>
      <p:sp>
        <p:nvSpPr>
          <p:cNvPr id="8" name="Up Arrow 7"/>
          <p:cNvSpPr/>
          <p:nvPr/>
        </p:nvSpPr>
        <p:spPr>
          <a:xfrm>
            <a:off x="5358984" y="3387778"/>
            <a:ext cx="1244183" cy="1319134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113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725"/>
            <a:ext cx="8229600" cy="643504"/>
          </a:xfrm>
        </p:spPr>
        <p:txBody>
          <a:bodyPr>
            <a:normAutofit fontScale="90000"/>
          </a:bodyPr>
          <a:lstStyle/>
          <a:p>
            <a:r>
              <a:rPr lang="en-US" dirty="0"/>
              <a:t>View Detailed Bill with Class Schedule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6575" y="1056710"/>
            <a:ext cx="8530849" cy="2713315"/>
          </a:xfrm>
          <a:prstGeom prst="rect">
            <a:avLst/>
          </a:prstGeom>
        </p:spPr>
      </p:pic>
      <p:sp>
        <p:nvSpPr>
          <p:cNvPr id="5" name="Up Arrow 4"/>
          <p:cNvSpPr/>
          <p:nvPr/>
        </p:nvSpPr>
        <p:spPr>
          <a:xfrm>
            <a:off x="2159307" y="2905689"/>
            <a:ext cx="629587" cy="1396487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970613" y="3376533"/>
            <a:ext cx="719528" cy="659567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38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1" t="4499" r="-238" b="7996"/>
          <a:stretch/>
        </p:blipFill>
        <p:spPr>
          <a:xfrm>
            <a:off x="2682175" y="129480"/>
            <a:ext cx="3994883" cy="50292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08685" y="299802"/>
            <a:ext cx="1322881" cy="974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b="1" dirty="0">
                <a:solidFill>
                  <a:schemeClr val="tx1"/>
                </a:solidFill>
              </a:rPr>
              <a:t>Fall 2025 – Example Only</a:t>
            </a:r>
          </a:p>
        </p:txBody>
      </p:sp>
    </p:spTree>
    <p:extLst>
      <p:ext uri="{BB962C8B-B14F-4D97-AF65-F5344CB8AC3E}">
        <p14:creationId xmlns:p14="http://schemas.microsoft.com/office/powerpoint/2010/main" val="2658973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440" y="487180"/>
            <a:ext cx="7959777" cy="3311602"/>
          </a:xfrm>
          <a:prstGeom prst="rect">
            <a:avLst/>
          </a:prstGeom>
        </p:spPr>
      </p:pic>
      <p:sp>
        <p:nvSpPr>
          <p:cNvPr id="2" name="Notched Right Arrow 1"/>
          <p:cNvSpPr/>
          <p:nvPr/>
        </p:nvSpPr>
        <p:spPr>
          <a:xfrm>
            <a:off x="329783" y="1161738"/>
            <a:ext cx="1528997" cy="1004341"/>
          </a:xfrm>
          <a:prstGeom prst="notchedRightArrow">
            <a:avLst/>
          </a:prstGeom>
          <a:solidFill>
            <a:srgbClr val="99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sz="1400" dirty="0">
                <a:solidFill>
                  <a:srgbClr val="FFFF00"/>
                </a:solidFill>
                <a:latin typeface="Arial Black" panose="020B0A04020102020204" pitchFamily="34" charset="0"/>
              </a:rPr>
              <a:t>Student ID</a:t>
            </a:r>
          </a:p>
        </p:txBody>
      </p:sp>
      <p:sp>
        <p:nvSpPr>
          <p:cNvPr id="3" name="Up Arrow 2"/>
          <p:cNvSpPr/>
          <p:nvPr/>
        </p:nvSpPr>
        <p:spPr>
          <a:xfrm>
            <a:off x="6663129" y="3633890"/>
            <a:ext cx="1521501" cy="593336"/>
          </a:xfrm>
          <a:prstGeom prst="upArrow">
            <a:avLst>
              <a:gd name="adj1" fmla="val 50000"/>
              <a:gd name="adj2" fmla="val 66804"/>
            </a:avLst>
          </a:prstGeom>
          <a:solidFill>
            <a:srgbClr val="FFFF00"/>
          </a:solidFill>
          <a:ln w="38100">
            <a:solidFill>
              <a:srgbClr val="7814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Total hours</a:t>
            </a:r>
          </a:p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75154" y="861934"/>
            <a:ext cx="2188564" cy="157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flipH="1">
            <a:off x="4010618" y="823184"/>
            <a:ext cx="1985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Fall 2025  - Example Only</a:t>
            </a:r>
          </a:p>
          <a:p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3074500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otched Right Arrow 5"/>
          <p:cNvSpPr/>
          <p:nvPr/>
        </p:nvSpPr>
        <p:spPr>
          <a:xfrm>
            <a:off x="57462" y="2034519"/>
            <a:ext cx="824459" cy="284813"/>
          </a:xfrm>
          <a:prstGeom prst="notchedRightArrow">
            <a:avLst/>
          </a:prstGeom>
          <a:solidFill>
            <a:srgbClr val="99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Notched Right Arrow 6"/>
          <p:cNvSpPr/>
          <p:nvPr/>
        </p:nvSpPr>
        <p:spPr>
          <a:xfrm>
            <a:off x="68704" y="2952422"/>
            <a:ext cx="824459" cy="284813"/>
          </a:xfrm>
          <a:prstGeom prst="notchedRightArrow">
            <a:avLst/>
          </a:prstGeom>
          <a:solidFill>
            <a:srgbClr val="99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163" y="-11853"/>
            <a:ext cx="6581769" cy="4630980"/>
          </a:xfrm>
          <a:prstGeom prst="rect">
            <a:avLst/>
          </a:prstGeom>
        </p:spPr>
      </p:pic>
      <p:sp>
        <p:nvSpPr>
          <p:cNvPr id="17" name="Notched Right Arrow 16"/>
          <p:cNvSpPr/>
          <p:nvPr/>
        </p:nvSpPr>
        <p:spPr>
          <a:xfrm>
            <a:off x="68704" y="4350009"/>
            <a:ext cx="824459" cy="284813"/>
          </a:xfrm>
          <a:prstGeom prst="notchedRightArrow">
            <a:avLst/>
          </a:prstGeom>
          <a:solidFill>
            <a:srgbClr val="99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>
          <a:xfrm>
            <a:off x="7201810" y="1281"/>
            <a:ext cx="1086340" cy="375138"/>
          </a:xfrm>
          <a:prstGeom prst="left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>
          <a:xfrm>
            <a:off x="7276056" y="1659381"/>
            <a:ext cx="1086340" cy="375138"/>
          </a:xfrm>
          <a:prstGeom prst="left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120328" y="3380282"/>
            <a:ext cx="1937703" cy="824395"/>
          </a:xfrm>
          <a:prstGeom prst="ellipse">
            <a:avLst/>
          </a:prstGeom>
          <a:solidFill>
            <a:schemeClr val="accent6"/>
          </a:solidFill>
          <a:ln>
            <a:solidFill>
              <a:srgbClr val="7814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Fall 2025 Due Aug. 22 </a:t>
            </a:r>
          </a:p>
        </p:txBody>
      </p:sp>
      <p:sp>
        <p:nvSpPr>
          <p:cNvPr id="11" name="Left Arrow 10"/>
          <p:cNvSpPr/>
          <p:nvPr/>
        </p:nvSpPr>
        <p:spPr>
          <a:xfrm>
            <a:off x="7201810" y="808168"/>
            <a:ext cx="1086340" cy="449410"/>
          </a:xfrm>
          <a:prstGeom prst="left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456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7" grpId="0" animBg="1"/>
      <p:bldP spid="18" grpId="0" animBg="1"/>
      <p:bldP spid="20" grpId="0" animBg="1"/>
      <p:bldP spid="22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034"/>
            <a:ext cx="8229600" cy="85725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What are my Payment Options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</a:rPr>
              <a:t>Payment in Full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Full payment must be received by posted payment deadline.</a:t>
            </a:r>
          </a:p>
          <a:p>
            <a:r>
              <a:rPr lang="en-US" b="1" dirty="0">
                <a:latin typeface="Arial" panose="020B0604020202020204" pitchFamily="34" charset="0"/>
              </a:rPr>
              <a:t>Installment Payment Plans(</a:t>
            </a:r>
            <a:r>
              <a:rPr lang="en-US" sz="2800" b="1" dirty="0">
                <a:latin typeface="Arial" panose="020B0604020202020204" pitchFamily="34" charset="0"/>
              </a:rPr>
              <a:t>Fall/Spring</a:t>
            </a:r>
            <a:r>
              <a:rPr lang="en-US" b="1" dirty="0">
                <a:latin typeface="Arial" panose="020B0604020202020204" pitchFamily="34" charset="0"/>
              </a:rPr>
              <a:t>)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Regular semester plan - 4 payments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Emergency plan – 3 payment</a:t>
            </a:r>
            <a:r>
              <a:rPr lang="en-US" i="1" dirty="0">
                <a:latin typeface="Arial" panose="020B0604020202020204" pitchFamily="34" charset="0"/>
              </a:rPr>
              <a:t>s</a:t>
            </a:r>
          </a:p>
          <a:p>
            <a:pPr marL="457200" lvl="1" indent="0">
              <a:buNone/>
            </a:pPr>
            <a:r>
              <a:rPr lang="en-US" sz="2400" b="1" i="1" dirty="0">
                <a:latin typeface="Arial" panose="020B0604020202020204" pitchFamily="34" charset="0"/>
              </a:rPr>
              <a:t>Summer plan different</a:t>
            </a:r>
            <a:r>
              <a:rPr lang="en-US" sz="2400" dirty="0">
                <a:latin typeface="Arial" panose="020B0604020202020204" pitchFamily="34" charset="0"/>
              </a:rPr>
              <a:t>.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240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7048</TotalTime>
  <Words>407</Words>
  <Application>Microsoft Office PowerPoint</Application>
  <PresentationFormat>On-screen Show (16:9)</PresentationFormat>
  <Paragraphs>109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Century Gothic</vt:lpstr>
      <vt:lpstr>Courier New</vt:lpstr>
      <vt:lpstr>Wingdings</vt:lpstr>
      <vt:lpstr>Office Theme</vt:lpstr>
      <vt:lpstr>Bursar’s Office</vt:lpstr>
      <vt:lpstr>Office of the Bursar </vt:lpstr>
      <vt:lpstr>What are Accepted Payment Methods? </vt:lpstr>
      <vt:lpstr>      Where’s My Bill?       Bills are not mailed&gt;&gt;access in Self-Service</vt:lpstr>
      <vt:lpstr>View Detailed Bill with Class Schedule</vt:lpstr>
      <vt:lpstr>PowerPoint Presentation</vt:lpstr>
      <vt:lpstr>PowerPoint Presentation</vt:lpstr>
      <vt:lpstr>PowerPoint Presentation</vt:lpstr>
      <vt:lpstr>What are my Payment Options?</vt:lpstr>
      <vt:lpstr>Fall 2025 Installment Plan</vt:lpstr>
      <vt:lpstr>Fall 2025 Emergency Plan</vt:lpstr>
      <vt:lpstr>How do I get my refund? &gt; In Portal select Make Refund Choice </vt:lpstr>
      <vt:lpstr>Fixed vs Standard Tuition Credit Hour Rates</vt:lpstr>
      <vt:lpstr>WELCOME TO TWU!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Ray, Glen</cp:lastModifiedBy>
  <cp:revision>225</cp:revision>
  <dcterms:created xsi:type="dcterms:W3CDTF">2010-04-12T23:12:02Z</dcterms:created>
  <dcterms:modified xsi:type="dcterms:W3CDTF">2025-04-28T16:03:03Z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