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2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86"/>
    <p:restoredTop sz="94694"/>
  </p:normalViewPr>
  <p:slideViewPr>
    <p:cSldViewPr snapToGrid="0">
      <p:cViewPr varScale="1">
        <p:scale>
          <a:sx n="121" d="100"/>
          <a:sy n="121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53263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7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7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81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0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46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9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5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0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5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10/9/24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184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daynaaveritt/Library/Group%20Containers/UBF8T346G9.ms/WebArchiveCopyPasteTempFiles/com.microsoft.Word/cid258021404*ii_lulhjg2m1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file:////Users/daynaaveritt/Library/Group%20Containers/UBF8T346G9.ms/WebArchiveCopyPasteTempFiles/com.microsoft.Word/cid258021404*ii_lulhjmw82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29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3" name="Rectangle 1042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D34117-A653-74B4-4BDB-70D8BC556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2352" y="1089025"/>
            <a:ext cx="4843819" cy="179828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 dirty="0"/>
              <a:t>Attention bioloGy Faculty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9DF07B-8D54-E18B-4B82-CA5C1A401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000" y="644584"/>
            <a:ext cx="2767234" cy="15209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R="0" lvl="0" algn="ctr" fontAlgn="base">
              <a:lnSpc>
                <a:spcPct val="125000"/>
              </a:lnSpc>
              <a:spcBef>
                <a:spcPts val="1000"/>
              </a:spcBef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tabLst/>
            </a:pPr>
            <a:b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>
                    <a:alpha val="70000"/>
                  </a:schemeClr>
                </a:solidFill>
                <a:effectLst/>
              </a:rPr>
            </a:b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>
                    <a:alpha val="70000"/>
                  </a:schemeClr>
                </a:solidFill>
                <a:effectLst/>
              </a:rPr>
              <a:t>Oral Presentation</a:t>
            </a:r>
          </a:p>
        </p:txBody>
      </p:sp>
      <p:pic>
        <p:nvPicPr>
          <p:cNvPr id="1025" name="Picture 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0C53A23F-E409-5D4E-DD24-661703B47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2" r="8318"/>
          <a:stretch>
            <a:fillRect/>
          </a:stretch>
        </p:blipFill>
        <p:spPr bwMode="auto">
          <a:xfrm>
            <a:off x="540000" y="1803365"/>
            <a:ext cx="2768400" cy="320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49E013D9-9421-47E7-9080-30F6E544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987925" y="2840038"/>
            <a:ext cx="2216150" cy="1177924"/>
            <a:chOff x="4987925" y="2840038"/>
            <a:chExt cx="2216150" cy="1177924"/>
          </a:xfrm>
        </p:grpSpPr>
        <p:sp>
          <p:nvSpPr>
            <p:cNvPr id="1046" name="Rectangle 1045">
              <a:extLst>
                <a:ext uri="{FF2B5EF4-FFF2-40B4-BE49-F238E27FC236}">
                  <a16:creationId xmlns:a16="http://schemas.microsoft.com/office/drawing/2014/main" id="{9109F7CF-3139-48B9-AF7B-9BD2941A8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7" name="Rectangle 1046">
              <a:extLst>
                <a:ext uri="{FF2B5EF4-FFF2-40B4-BE49-F238E27FC236}">
                  <a16:creationId xmlns:a16="http://schemas.microsoft.com/office/drawing/2014/main" id="{15A838F8-C7B5-4988-81A9-B02E6C8F9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50208" y="2992877"/>
              <a:ext cx="972458" cy="91951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8" name="Rectangle 1047">
              <a:extLst>
                <a:ext uri="{FF2B5EF4-FFF2-40B4-BE49-F238E27FC236}">
                  <a16:creationId xmlns:a16="http://schemas.microsoft.com/office/drawing/2014/main" id="{85B86A1A-402F-4AE2-B5E6-B8A5FB16CD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69335" y="2992877"/>
              <a:ext cx="972458" cy="91951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49" name="Group 1048">
              <a:extLst>
                <a:ext uri="{FF2B5EF4-FFF2-40B4-BE49-F238E27FC236}">
                  <a16:creationId xmlns:a16="http://schemas.microsoft.com/office/drawing/2014/main" id="{44A0542D-9B1C-46B1-82B5-54470B697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14944" y="3117662"/>
              <a:ext cx="1009280" cy="464739"/>
              <a:chOff x="4432859" y="3200647"/>
              <a:chExt cx="1009280" cy="464739"/>
            </a:xfrm>
          </p:grpSpPr>
          <p:sp>
            <p:nvSpPr>
              <p:cNvPr id="1057" name="Freeform: Shape 1056">
                <a:extLst>
                  <a:ext uri="{FF2B5EF4-FFF2-40B4-BE49-F238E27FC236}">
                    <a16:creationId xmlns:a16="http://schemas.microsoft.com/office/drawing/2014/main" id="{F3AFD408-F48C-4C50-8D5E-5DD6271799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6200000" flipH="1" flipV="1">
                <a:off x="4977400" y="3200647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58" name="Freeform: Shape 1057">
                <a:extLst>
                  <a:ext uri="{FF2B5EF4-FFF2-40B4-BE49-F238E27FC236}">
                    <a16:creationId xmlns:a16="http://schemas.microsoft.com/office/drawing/2014/main" id="{9C45F007-BD45-43C0-8579-5601F9CA78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 flipV="1">
                <a:off x="4432859" y="3200647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50" name="Group 1049">
              <a:extLst>
                <a:ext uri="{FF2B5EF4-FFF2-40B4-BE49-F238E27FC236}">
                  <a16:creationId xmlns:a16="http://schemas.microsoft.com/office/drawing/2014/main" id="{97131E1B-CE62-4AB1-A2D9-02E823C9B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79979" y="2915338"/>
              <a:ext cx="1080000" cy="1080000"/>
              <a:chOff x="4497894" y="2998323"/>
              <a:chExt cx="1080000" cy="1080000"/>
            </a:xfrm>
          </p:grpSpPr>
          <p:grpSp>
            <p:nvGrpSpPr>
              <p:cNvPr id="1051" name="Group 1050">
                <a:extLst>
                  <a:ext uri="{FF2B5EF4-FFF2-40B4-BE49-F238E27FC236}">
                    <a16:creationId xmlns:a16="http://schemas.microsoft.com/office/drawing/2014/main" id="{745E8D88-C0BB-4D1C-B240-D441BBA6F7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3500000">
                <a:off x="4805524" y="2998323"/>
                <a:ext cx="464739" cy="1080000"/>
                <a:chOff x="4511184" y="2470620"/>
                <a:chExt cx="464739" cy="1080000"/>
              </a:xfrm>
            </p:grpSpPr>
            <p:sp>
              <p:nvSpPr>
                <p:cNvPr id="1055" name="Freeform: Shape 1054">
                  <a:extLst>
                    <a:ext uri="{FF2B5EF4-FFF2-40B4-BE49-F238E27FC236}">
                      <a16:creationId xmlns:a16="http://schemas.microsoft.com/office/drawing/2014/main" id="{AAB960BE-12F5-4ADA-AA9E-0EC5425641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 flipH="1" flipV="1">
                  <a:off x="4511184" y="2990814"/>
                  <a:ext cx="464739" cy="464739"/>
                </a:xfrm>
                <a:custGeom>
                  <a:avLst/>
                  <a:gdLst>
                    <a:gd name="connsiteX0" fmla="*/ 464132 w 464739"/>
                    <a:gd name="connsiteY0" fmla="*/ 463881 h 464739"/>
                    <a:gd name="connsiteX1" fmla="*/ 463891 w 464739"/>
                    <a:gd name="connsiteY1" fmla="*/ 463892 h 464739"/>
                    <a:gd name="connsiteX2" fmla="*/ 463880 w 464739"/>
                    <a:gd name="connsiteY2" fmla="*/ 464132 h 464739"/>
                    <a:gd name="connsiteX3" fmla="*/ 463651 w 464739"/>
                    <a:gd name="connsiteY3" fmla="*/ 463904 h 464739"/>
                    <a:gd name="connsiteX4" fmla="*/ 446142 w 464739"/>
                    <a:gd name="connsiteY4" fmla="*/ 464739 h 464739"/>
                    <a:gd name="connsiteX5" fmla="*/ 130673 w 464739"/>
                    <a:gd name="connsiteY5" fmla="*/ 334067 h 464739"/>
                    <a:gd name="connsiteX6" fmla="*/ 0 w 464739"/>
                    <a:gd name="connsiteY6" fmla="*/ 18597 h 464739"/>
                    <a:gd name="connsiteX7" fmla="*/ 836 w 464739"/>
                    <a:gd name="connsiteY7" fmla="*/ 1089 h 464739"/>
                    <a:gd name="connsiteX8" fmla="*/ 607 w 464739"/>
                    <a:gd name="connsiteY8" fmla="*/ 859 h 464739"/>
                    <a:gd name="connsiteX9" fmla="*/ 848 w 464739"/>
                    <a:gd name="connsiteY9" fmla="*/ 848 h 464739"/>
                    <a:gd name="connsiteX10" fmla="*/ 859 w 464739"/>
                    <a:gd name="connsiteY10" fmla="*/ 607 h 464739"/>
                    <a:gd name="connsiteX11" fmla="*/ 1089 w 464739"/>
                    <a:gd name="connsiteY11" fmla="*/ 836 h 464739"/>
                    <a:gd name="connsiteX12" fmla="*/ 18597 w 464739"/>
                    <a:gd name="connsiteY12" fmla="*/ 0 h 464739"/>
                    <a:gd name="connsiteX13" fmla="*/ 334067 w 464739"/>
                    <a:gd name="connsiteY13" fmla="*/ 130672 h 464739"/>
                    <a:gd name="connsiteX14" fmla="*/ 464739 w 464739"/>
                    <a:gd name="connsiteY14" fmla="*/ 446142 h 464739"/>
                    <a:gd name="connsiteX15" fmla="*/ 463903 w 464739"/>
                    <a:gd name="connsiteY15" fmla="*/ 463652 h 4647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64739" h="464739">
                      <a:moveTo>
                        <a:pt x="464132" y="463881"/>
                      </a:moveTo>
                      <a:lnTo>
                        <a:pt x="463891" y="463892"/>
                      </a:lnTo>
                      <a:lnTo>
                        <a:pt x="463880" y="464132"/>
                      </a:lnTo>
                      <a:lnTo>
                        <a:pt x="463651" y="463904"/>
                      </a:lnTo>
                      <a:lnTo>
                        <a:pt x="446142" y="464739"/>
                      </a:lnTo>
                      <a:cubicBezTo>
                        <a:pt x="331965" y="464739"/>
                        <a:pt x="217787" y="421182"/>
                        <a:pt x="130673" y="334067"/>
                      </a:cubicBezTo>
                      <a:cubicBezTo>
                        <a:pt x="43558" y="246953"/>
                        <a:pt x="1" y="132775"/>
                        <a:pt x="0" y="18597"/>
                      </a:cubicBezTo>
                      <a:lnTo>
                        <a:pt x="836" y="1089"/>
                      </a:lnTo>
                      <a:lnTo>
                        <a:pt x="607" y="859"/>
                      </a:lnTo>
                      <a:lnTo>
                        <a:pt x="848" y="848"/>
                      </a:lnTo>
                      <a:lnTo>
                        <a:pt x="859" y="607"/>
                      </a:lnTo>
                      <a:lnTo>
                        <a:pt x="1089" y="836"/>
                      </a:lnTo>
                      <a:lnTo>
                        <a:pt x="18597" y="0"/>
                      </a:lnTo>
                      <a:cubicBezTo>
                        <a:pt x="132775" y="0"/>
                        <a:pt x="246952" y="43557"/>
                        <a:pt x="334067" y="130672"/>
                      </a:cubicBezTo>
                      <a:cubicBezTo>
                        <a:pt x="421182" y="217787"/>
                        <a:pt x="464739" y="331964"/>
                        <a:pt x="464739" y="446142"/>
                      </a:cubicBezTo>
                      <a:lnTo>
                        <a:pt x="463903" y="46365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056" name="Straight Connector 1055">
                  <a:extLst>
                    <a:ext uri="{FF2B5EF4-FFF2-40B4-BE49-F238E27FC236}">
                      <a16:creationId xmlns:a16="http://schemas.microsoft.com/office/drawing/2014/main" id="{7E9BB9F7-7101-4BF3-9191-5893E4C582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V="1">
                  <a:off x="4742369" y="2470620"/>
                  <a:ext cx="0" cy="108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2" name="Group 1051">
                <a:extLst>
                  <a:ext uri="{FF2B5EF4-FFF2-40B4-BE49-F238E27FC236}">
                    <a16:creationId xmlns:a16="http://schemas.microsoft.com/office/drawing/2014/main" id="{D0710A9C-48A5-404F-9EC4-D486FCDFDA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8100000" flipH="1">
                <a:off x="4542572" y="2998323"/>
                <a:ext cx="464739" cy="1080000"/>
                <a:chOff x="4511184" y="2470620"/>
                <a:chExt cx="464739" cy="1080000"/>
              </a:xfrm>
            </p:grpSpPr>
            <p:sp>
              <p:nvSpPr>
                <p:cNvPr id="1053" name="Freeform: Shape 1052">
                  <a:extLst>
                    <a:ext uri="{FF2B5EF4-FFF2-40B4-BE49-F238E27FC236}">
                      <a16:creationId xmlns:a16="http://schemas.microsoft.com/office/drawing/2014/main" id="{5111EC00-4B3D-478C-AD25-F35644013E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 flipH="1" flipV="1">
                  <a:off x="4511184" y="2990814"/>
                  <a:ext cx="464739" cy="464739"/>
                </a:xfrm>
                <a:custGeom>
                  <a:avLst/>
                  <a:gdLst>
                    <a:gd name="connsiteX0" fmla="*/ 464132 w 464739"/>
                    <a:gd name="connsiteY0" fmla="*/ 463881 h 464739"/>
                    <a:gd name="connsiteX1" fmla="*/ 463891 w 464739"/>
                    <a:gd name="connsiteY1" fmla="*/ 463892 h 464739"/>
                    <a:gd name="connsiteX2" fmla="*/ 463880 w 464739"/>
                    <a:gd name="connsiteY2" fmla="*/ 464132 h 464739"/>
                    <a:gd name="connsiteX3" fmla="*/ 463651 w 464739"/>
                    <a:gd name="connsiteY3" fmla="*/ 463904 h 464739"/>
                    <a:gd name="connsiteX4" fmla="*/ 446142 w 464739"/>
                    <a:gd name="connsiteY4" fmla="*/ 464739 h 464739"/>
                    <a:gd name="connsiteX5" fmla="*/ 130673 w 464739"/>
                    <a:gd name="connsiteY5" fmla="*/ 334067 h 464739"/>
                    <a:gd name="connsiteX6" fmla="*/ 0 w 464739"/>
                    <a:gd name="connsiteY6" fmla="*/ 18597 h 464739"/>
                    <a:gd name="connsiteX7" fmla="*/ 836 w 464739"/>
                    <a:gd name="connsiteY7" fmla="*/ 1089 h 464739"/>
                    <a:gd name="connsiteX8" fmla="*/ 607 w 464739"/>
                    <a:gd name="connsiteY8" fmla="*/ 859 h 464739"/>
                    <a:gd name="connsiteX9" fmla="*/ 848 w 464739"/>
                    <a:gd name="connsiteY9" fmla="*/ 848 h 464739"/>
                    <a:gd name="connsiteX10" fmla="*/ 859 w 464739"/>
                    <a:gd name="connsiteY10" fmla="*/ 607 h 464739"/>
                    <a:gd name="connsiteX11" fmla="*/ 1089 w 464739"/>
                    <a:gd name="connsiteY11" fmla="*/ 836 h 464739"/>
                    <a:gd name="connsiteX12" fmla="*/ 18597 w 464739"/>
                    <a:gd name="connsiteY12" fmla="*/ 0 h 464739"/>
                    <a:gd name="connsiteX13" fmla="*/ 334067 w 464739"/>
                    <a:gd name="connsiteY13" fmla="*/ 130672 h 464739"/>
                    <a:gd name="connsiteX14" fmla="*/ 464739 w 464739"/>
                    <a:gd name="connsiteY14" fmla="*/ 446142 h 464739"/>
                    <a:gd name="connsiteX15" fmla="*/ 463903 w 464739"/>
                    <a:gd name="connsiteY15" fmla="*/ 463652 h 4647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64739" h="464739">
                      <a:moveTo>
                        <a:pt x="464132" y="463881"/>
                      </a:moveTo>
                      <a:lnTo>
                        <a:pt x="463891" y="463892"/>
                      </a:lnTo>
                      <a:lnTo>
                        <a:pt x="463880" y="464132"/>
                      </a:lnTo>
                      <a:lnTo>
                        <a:pt x="463651" y="463904"/>
                      </a:lnTo>
                      <a:lnTo>
                        <a:pt x="446142" y="464739"/>
                      </a:lnTo>
                      <a:cubicBezTo>
                        <a:pt x="331965" y="464739"/>
                        <a:pt x="217787" y="421182"/>
                        <a:pt x="130673" y="334067"/>
                      </a:cubicBezTo>
                      <a:cubicBezTo>
                        <a:pt x="43558" y="246953"/>
                        <a:pt x="1" y="132775"/>
                        <a:pt x="0" y="18597"/>
                      </a:cubicBezTo>
                      <a:lnTo>
                        <a:pt x="836" y="1089"/>
                      </a:lnTo>
                      <a:lnTo>
                        <a:pt x="607" y="859"/>
                      </a:lnTo>
                      <a:lnTo>
                        <a:pt x="848" y="848"/>
                      </a:lnTo>
                      <a:lnTo>
                        <a:pt x="859" y="607"/>
                      </a:lnTo>
                      <a:lnTo>
                        <a:pt x="1089" y="836"/>
                      </a:lnTo>
                      <a:lnTo>
                        <a:pt x="18597" y="0"/>
                      </a:lnTo>
                      <a:cubicBezTo>
                        <a:pt x="132775" y="0"/>
                        <a:pt x="246952" y="43557"/>
                        <a:pt x="334067" y="130672"/>
                      </a:cubicBezTo>
                      <a:cubicBezTo>
                        <a:pt x="421182" y="217787"/>
                        <a:pt x="464739" y="331964"/>
                        <a:pt x="464739" y="446142"/>
                      </a:cubicBezTo>
                      <a:lnTo>
                        <a:pt x="463903" y="46365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054" name="Straight Connector 1053">
                  <a:extLst>
                    <a:ext uri="{FF2B5EF4-FFF2-40B4-BE49-F238E27FC236}">
                      <a16:creationId xmlns:a16="http://schemas.microsoft.com/office/drawing/2014/main" id="{350412DA-ED08-4AFA-AED3-DFB42655D4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V="1">
                  <a:off x="4742369" y="2470620"/>
                  <a:ext cx="0" cy="108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1029" name="Picture 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BDC375BE-10D9-3996-4423-8B38688DB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56792" y="1803365"/>
            <a:ext cx="3200091" cy="320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04BF2AC3-5175-34FC-2E18-D6610A4028D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320360" y="2393192"/>
            <a:ext cx="86065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EFACA2-E7AA-1CE5-CFA8-140D0BF53007}"/>
              </a:ext>
            </a:extLst>
          </p:cNvPr>
          <p:cNvSpPr txBox="1">
            <a:spLocks/>
          </p:cNvSpPr>
          <p:nvPr/>
        </p:nvSpPr>
        <p:spPr>
          <a:xfrm>
            <a:off x="3642352" y="3403410"/>
            <a:ext cx="4843819" cy="179828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 cap="all" spc="4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Please complete both rubrics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18BDD58-AF81-4015-0328-9F7967E50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6792" y="644584"/>
            <a:ext cx="3200090" cy="15209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R="0" lvl="0" algn="ctr" fontAlgn="base">
              <a:lnSpc>
                <a:spcPct val="125000"/>
              </a:lnSpc>
              <a:spcBef>
                <a:spcPts val="1000"/>
              </a:spcBef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tabLst/>
            </a:pPr>
            <a:b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>
                    <a:alpha val="70000"/>
                  </a:schemeClr>
                </a:solidFill>
                <a:effectLst/>
              </a:rPr>
            </a:b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>
                    <a:alpha val="70000"/>
                  </a:schemeClr>
                </a:solidFill>
                <a:effectLst/>
              </a:rPr>
              <a:t>Written Presentation</a:t>
            </a:r>
          </a:p>
        </p:txBody>
      </p:sp>
      <p:pic>
        <p:nvPicPr>
          <p:cNvPr id="10" name="Picture 8" descr="TWU logo">
            <a:extLst>
              <a:ext uri="{FF2B5EF4-FFF2-40B4-BE49-F238E27FC236}">
                <a16:creationId xmlns:a16="http://schemas.microsoft.com/office/drawing/2014/main" id="{EFCDBBE6-E505-AF4A-EDC3-7DCE97A820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805" y="3216382"/>
            <a:ext cx="311419" cy="311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University Symbols | Texas Woman's University">
            <a:extLst>
              <a:ext uri="{FF2B5EF4-FFF2-40B4-BE49-F238E27FC236}">
                <a16:creationId xmlns:a16="http://schemas.microsoft.com/office/drawing/2014/main" id="{E20FCDEF-ACD4-B4D4-B804-4D3C6B34A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087" y="2594351"/>
            <a:ext cx="2367049" cy="157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668418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Leaf">
      <a:dk1>
        <a:sysClr val="windowText" lastClr="000000"/>
      </a:dk1>
      <a:lt1>
        <a:sysClr val="window" lastClr="FFFFFF"/>
      </a:lt1>
      <a:dk2>
        <a:srgbClr val="732124"/>
      </a:dk2>
      <a:lt2>
        <a:srgbClr val="F0EDE5"/>
      </a:lt2>
      <a:accent1>
        <a:srgbClr val="D34817"/>
      </a:accent1>
      <a:accent2>
        <a:srgbClr val="A68D65"/>
      </a:accent2>
      <a:accent3>
        <a:srgbClr val="728377"/>
      </a:accent3>
      <a:accent4>
        <a:srgbClr val="B4797B"/>
      </a:accent4>
      <a:accent5>
        <a:srgbClr val="CE8439"/>
      </a:accent5>
      <a:accent6>
        <a:srgbClr val="CF3A2A"/>
      </a:accent6>
      <a:hlink>
        <a:srgbClr val="D06853"/>
      </a:hlink>
      <a:folHlink>
        <a:srgbClr val="B677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14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Rockwell Nova Light</vt:lpstr>
      <vt:lpstr>Wingdings</vt:lpstr>
      <vt:lpstr>LeafVTI</vt:lpstr>
      <vt:lpstr>Attention bioloGy Faculty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Averitt, Dayna</dc:creator>
  <cp:lastModifiedBy>Averitt, Dayna</cp:lastModifiedBy>
  <cp:revision>3</cp:revision>
  <dcterms:created xsi:type="dcterms:W3CDTF">2024-10-10T00:24:11Z</dcterms:created>
  <dcterms:modified xsi:type="dcterms:W3CDTF">2024-10-10T00:33:56Z</dcterms:modified>
</cp:coreProperties>
</file>